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1"/>
  </p:notesMasterIdLst>
  <p:sldIdLst>
    <p:sldId id="257" r:id="rId4"/>
    <p:sldId id="265" r:id="rId5"/>
    <p:sldId id="267" r:id="rId6"/>
    <p:sldId id="268" r:id="rId7"/>
    <p:sldId id="299" r:id="rId8"/>
    <p:sldId id="298" r:id="rId9"/>
    <p:sldId id="300" r:id="rId10"/>
    <p:sldId id="301" r:id="rId11"/>
    <p:sldId id="302" r:id="rId12"/>
    <p:sldId id="303" r:id="rId13"/>
    <p:sldId id="305" r:id="rId14"/>
    <p:sldId id="306" r:id="rId15"/>
    <p:sldId id="307" r:id="rId16"/>
    <p:sldId id="309" r:id="rId17"/>
    <p:sldId id="269" r:id="rId18"/>
    <p:sldId id="308" r:id="rId19"/>
    <p:sldId id="297" r:id="rId2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4660"/>
  </p:normalViewPr>
  <p:slideViewPr>
    <p:cSldViewPr snapToGrid="0">
      <p:cViewPr>
        <p:scale>
          <a:sx n="75" d="100"/>
          <a:sy n="75" d="100"/>
        </p:scale>
        <p:origin x="208" y="36"/>
      </p:cViewPr>
      <p:guideLst/>
    </p:cSldViewPr>
  </p:slideViewPr>
  <p:notesTextViewPr>
    <p:cViewPr>
      <p:scale>
        <a:sx n="1" d="1"/>
        <a:sy n="1" d="1"/>
      </p:scale>
      <p:origin x="0" y="0"/>
    </p:cViewPr>
  </p:notesTextViewPr>
  <p:sorterViewPr>
    <p:cViewPr>
      <p:scale>
        <a:sx n="100" d="100"/>
        <a:sy n="100" d="100"/>
      </p:scale>
      <p:origin x="0" y="-32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4T08:23:19.93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7143 0,'-73'3,"-80"13,23-1,-326 7,-10-20,375-3,-1917 9,1132-2,693-5,-185 2,8 24,309-18,-1 2,2 2,0 3,-80 37,71-30,38-16,1 1,0 0,-32 21,-107 99,-11 8,-28-21,25-17,137-75,1 2,-52 48,60-45,0 2,-37 56,-34 72,89-144,-133 250,76-136,29-57,-28 79,52-115,2 2,1-1,2 1,-4 53,1 30,1-26,5 175,6-261,0 1,1-1,0 1,1-1,0 0,0 0,1 0,-1-1,2 1,-1-1,1 0,9 10,7 6,1-1,29 22,-8-8,10 12,295 285,-303-287,1-1,3-2,62 42,121 45,-31-20,-146-71,81 73,-87-69,105 72,-77-68,2-4,85 33,243 62,8-25,-225-63,211 79,-368-114,-2 2,0 1,-1 1,46 40,3 1,-46-36,2-1,1-2,0-2,2-1,70 24,-3-13,-26-8,109 45,-75-20,120 31,123 11,-267-71,0-5,135 3,182-26,272-64,-10-58,-531 100,251-46,-318 68,0-3,77-27,131-61,-81 12,-6 3,-172 80,-1-1,0 0,-1-1,0-1,0-1,-1 0,-1-1,0-1,22-24,10-16,2 2,2 2,70-52,243-189,-344 273,0-1,-1-2,-2 0,0 0,-1-2,-1 0,-1 0,18-40,-26 47,0 0,-1 0,-1 0,-1 0,0 0,-1-1,0 0,-1 1,-1-1,-1 0,0 1,-1-1,0 1,-2-1,-9-28,-3 10,-1 0,-2 1,-1 1,-45-54,-23-24,-86-141,153 216,-2 2,0 1,-3 1,0 1,-60-52,67 66,0-1,1 0,-24-31,33 35,0 0,1 0,1-1,0 1,1-2,-8-27,-2-32,13 54,-1 0,-1-1,-1 2,-11-28,-1 14,-2 1,-44-56,13 21,-112-141,-21-31,151 188,16 22,-2 2,-33-40,23 37,-26-30,-82-67,110 107,-1 2,-55-27,-25-15,64 27,2-2,2-2,1-1,-39-51,50 55,16 17,-2 0,0 1,-1 1,-1 0,-25-18,-157-84,147 87,-2 3,0 1,-59-18,78 31,-1 1,-1 2,1 2,-2 1,-69-4,84 11,-78-6,87 4,0 0,1-1,0-1,-1 0,-22-12,-165-84,199 99,-87-38,75 35,1 1,-1 0,1 1,-1 0,-21 0,-31 3,35-1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D3BACF-ED79-4012-995F-F4B1DB043408}" type="datetimeFigureOut">
              <a:rPr lang="nb-NO" smtClean="0"/>
              <a:t>16.11.2023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D03901-0EC1-4B9D-9350-B877467F17F0}" type="slidenum">
              <a:rPr lang="nb-NO" smtClean="0"/>
              <a:t>‹#›</a:t>
            </a:fld>
            <a:endParaRPr lang="nb-NO"/>
          </a:p>
        </p:txBody>
      </p:sp>
    </p:spTree>
    <p:extLst>
      <p:ext uri="{BB962C8B-B14F-4D97-AF65-F5344CB8AC3E}">
        <p14:creationId xmlns:p14="http://schemas.microsoft.com/office/powerpoint/2010/main" val="282255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9 </a:t>
            </a:r>
            <a:r>
              <a:rPr lang="nb-NO" dirty="0" err="1"/>
              <a:t>Conversations</a:t>
            </a:r>
            <a:r>
              <a:rPr lang="nb-NO" dirty="0"/>
              <a:t> is an -</a:t>
            </a:r>
            <a:r>
              <a:rPr lang="nb-NO" dirty="0" err="1"/>
              <a:t>Entrepreneurship</a:t>
            </a:r>
            <a:r>
              <a:rPr lang="nb-NO" dirty="0"/>
              <a:t> </a:t>
            </a:r>
            <a:r>
              <a:rPr lang="nb-NO" dirty="0" err="1"/>
              <a:t>projects</a:t>
            </a:r>
            <a:r>
              <a:rPr lang="nb-NO" dirty="0"/>
              <a:t> for adults </a:t>
            </a:r>
            <a:r>
              <a:rPr lang="nb-NO" dirty="0" err="1"/>
              <a:t>with</a:t>
            </a:r>
            <a:r>
              <a:rPr lang="nb-NO" dirty="0"/>
              <a:t> </a:t>
            </a:r>
            <a:r>
              <a:rPr lang="nb-NO" dirty="0" err="1"/>
              <a:t>supposrt</a:t>
            </a:r>
            <a:r>
              <a:rPr lang="nb-NO" dirty="0"/>
              <a:t> from EU in. The target group is immigrants and </a:t>
            </a:r>
            <a:r>
              <a:rPr lang="nb-NO" dirty="0" err="1"/>
              <a:t>refugees</a:t>
            </a:r>
            <a:r>
              <a:rPr lang="nb-NO" dirty="0"/>
              <a:t>.</a:t>
            </a:r>
          </a:p>
        </p:txBody>
      </p:sp>
      <p:sp>
        <p:nvSpPr>
          <p:cNvPr id="4" name="Plassholder for lysbildenummer 3"/>
          <p:cNvSpPr>
            <a:spLocks noGrp="1"/>
          </p:cNvSpPr>
          <p:nvPr>
            <p:ph type="sldNum" sz="quarter" idx="10"/>
          </p:nvPr>
        </p:nvSpPr>
        <p:spPr/>
        <p:txBody>
          <a:bodyPr/>
          <a:lstStyle/>
          <a:p>
            <a:fld id="{1939FFB0-259E-430C-9D4C-88835CD7F250}" type="slidenum">
              <a:rPr lang="nb-NO" smtClean="0"/>
              <a:t>1</a:t>
            </a:fld>
            <a:endParaRPr lang="nb-NO"/>
          </a:p>
        </p:txBody>
      </p:sp>
    </p:spTree>
    <p:extLst>
      <p:ext uri="{BB962C8B-B14F-4D97-AF65-F5344CB8AC3E}">
        <p14:creationId xmlns:p14="http://schemas.microsoft.com/office/powerpoint/2010/main" val="2729201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b="0" i="0"/>
            </a:pPr>
            <a:r>
              <a:rPr lang="nb-NO" dirty="0" err="1"/>
              <a:t>We</a:t>
            </a:r>
            <a:r>
              <a:rPr lang="nb-NO" baseline="0" dirty="0"/>
              <a:t> </a:t>
            </a:r>
            <a:r>
              <a:rPr lang="nb-NO" baseline="0" dirty="0" err="1"/>
              <a:t>are</a:t>
            </a:r>
            <a:r>
              <a:rPr lang="nb-NO" baseline="0" dirty="0"/>
              <a:t> 6 partners: </a:t>
            </a:r>
            <a:r>
              <a:rPr lang="nb-NO" b="1" baseline="0" dirty="0"/>
              <a:t>4 from </a:t>
            </a:r>
            <a:r>
              <a:rPr lang="nb-NO" b="1" baseline="0" dirty="0" err="1"/>
              <a:t>the</a:t>
            </a:r>
            <a:r>
              <a:rPr lang="nb-NO" b="1" baseline="0" dirty="0"/>
              <a:t> </a:t>
            </a:r>
            <a:r>
              <a:rPr lang="nb-NO" b="1" baseline="0" dirty="0" err="1"/>
              <a:t>nordic</a:t>
            </a:r>
            <a:r>
              <a:rPr lang="nb-NO" b="1" baseline="0" dirty="0"/>
              <a:t> and </a:t>
            </a:r>
            <a:r>
              <a:rPr lang="nb-NO" b="1" baseline="0" dirty="0" err="1"/>
              <a:t>baltic</a:t>
            </a:r>
            <a:r>
              <a:rPr lang="nb-NO" b="1" baseline="0" dirty="0"/>
              <a:t> </a:t>
            </a:r>
            <a:r>
              <a:rPr lang="nb-NO" b="1" baseline="0" dirty="0" err="1"/>
              <a:t>countries</a:t>
            </a:r>
            <a:r>
              <a:rPr lang="nb-NO" b="1" baseline="0" dirty="0"/>
              <a:t> </a:t>
            </a:r>
            <a:r>
              <a:rPr lang="nb-NO" baseline="0" dirty="0"/>
              <a:t>and </a:t>
            </a:r>
            <a:r>
              <a:rPr lang="nb-NO" b="1" baseline="0" dirty="0" err="1"/>
              <a:t>two</a:t>
            </a:r>
            <a:r>
              <a:rPr lang="nb-NO" b="1" baseline="0" dirty="0"/>
              <a:t> from </a:t>
            </a:r>
            <a:r>
              <a:rPr lang="nb-NO" b="1" baseline="0" dirty="0" err="1"/>
              <a:t>the</a:t>
            </a:r>
            <a:r>
              <a:rPr lang="nb-NO" b="1" baseline="0" dirty="0"/>
              <a:t> </a:t>
            </a:r>
            <a:r>
              <a:rPr lang="nb-NO" b="1" baseline="0" dirty="0" err="1"/>
              <a:t>Mediterainian</a:t>
            </a:r>
            <a:r>
              <a:rPr lang="nb-NO" b="1" baseline="0" dirty="0"/>
              <a:t> </a:t>
            </a:r>
            <a:r>
              <a:rPr lang="nb-NO" b="1" baseline="0" dirty="0" err="1"/>
              <a:t>countries</a:t>
            </a:r>
            <a:endParaRPr lang="nb-NO" b="1"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b="0" i="0"/>
            </a:pPr>
            <a:fld id="{11527D41-0A05-4B50-B032-E23ED95C7F55}" type="slidenum">
              <a:rPr kumimoji="0" lang="nb-NO" sz="1200" b="0" i="0" u="none" strike="noStrike" kern="1200" cap="none" spc="0" normalizeH="0" baseline="0" noProof="0" smtClean="0">
                <a:ln>
                  <a:noFill/>
                </a:ln>
                <a:solidFill>
                  <a:prstClr val="black"/>
                </a:solidFill>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b="0" i="0"/>
              </a:pPr>
              <a:t>3</a:t>
            </a:fld>
            <a:endParaRPr kumimoji="0" lang="nb-NO" sz="1200" b="0" i="0" u="none" strike="noStrike" kern="1200" cap="none" spc="0" normalizeH="0" baseline="0" noProof="0">
              <a:ln>
                <a:noFill/>
              </a:ln>
              <a:solidFill>
                <a:prstClr val="black"/>
              </a:solidFill>
              <a:uLnTx/>
              <a:uFillTx/>
              <a:latin typeface="Calibri"/>
              <a:ea typeface="+mn-ea"/>
              <a:cs typeface="+mn-cs"/>
            </a:endParaRPr>
          </a:p>
        </p:txBody>
      </p:sp>
    </p:spTree>
    <p:extLst>
      <p:ext uri="{BB962C8B-B14F-4D97-AF65-F5344CB8AC3E}">
        <p14:creationId xmlns:p14="http://schemas.microsoft.com/office/powerpoint/2010/main" val="3304682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EFA341-4A49-7175-7EF8-024C063CAE07}"/>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4D3A44E6-5D8D-F99A-E64A-87C15B6F77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DE4C66EB-EC89-F616-7F7E-E71FB11223B8}"/>
              </a:ext>
            </a:extLst>
          </p:cNvPr>
          <p:cNvSpPr>
            <a:spLocks noGrp="1"/>
          </p:cNvSpPr>
          <p:nvPr>
            <p:ph type="dt" sz="half" idx="10"/>
          </p:nvPr>
        </p:nvSpPr>
        <p:spPr/>
        <p:txBody>
          <a:bodyPr/>
          <a:lstStyle/>
          <a:p>
            <a:fld id="{B9FD7C64-ADD9-44DB-99BE-491ADF37B13B}" type="datetimeFigureOut">
              <a:rPr lang="nb-NO" smtClean="0"/>
              <a:t>16.11.2023</a:t>
            </a:fld>
            <a:endParaRPr lang="nb-NO"/>
          </a:p>
        </p:txBody>
      </p:sp>
      <p:sp>
        <p:nvSpPr>
          <p:cNvPr id="5" name="Plassholder for bunntekst 4">
            <a:extLst>
              <a:ext uri="{FF2B5EF4-FFF2-40B4-BE49-F238E27FC236}">
                <a16:creationId xmlns:a16="http://schemas.microsoft.com/office/drawing/2014/main" id="{9C6E54E7-1243-11A1-2861-118501BA805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944E5AB-2048-888F-CA7D-3693A4EEF125}"/>
              </a:ext>
            </a:extLst>
          </p:cNvPr>
          <p:cNvSpPr>
            <a:spLocks noGrp="1"/>
          </p:cNvSpPr>
          <p:nvPr>
            <p:ph type="sldNum" sz="quarter" idx="12"/>
          </p:nvPr>
        </p:nvSpPr>
        <p:spPr/>
        <p:txBody>
          <a:bodyPr/>
          <a:lstStyle/>
          <a:p>
            <a:fld id="{5B5755AD-71F3-4241-B07E-593C4051E2FF}" type="slidenum">
              <a:rPr lang="nb-NO" smtClean="0"/>
              <a:t>‹#›</a:t>
            </a:fld>
            <a:endParaRPr lang="nb-NO"/>
          </a:p>
        </p:txBody>
      </p:sp>
    </p:spTree>
    <p:extLst>
      <p:ext uri="{BB962C8B-B14F-4D97-AF65-F5344CB8AC3E}">
        <p14:creationId xmlns:p14="http://schemas.microsoft.com/office/powerpoint/2010/main" val="271854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E25246-6030-660E-277C-05C89D767F43}"/>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DF72D63A-EB87-9B6D-0447-3E1B8130E256}"/>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73E1471-F5DE-C2F1-A909-560BBED1E37E}"/>
              </a:ext>
            </a:extLst>
          </p:cNvPr>
          <p:cNvSpPr>
            <a:spLocks noGrp="1"/>
          </p:cNvSpPr>
          <p:nvPr>
            <p:ph type="dt" sz="half" idx="10"/>
          </p:nvPr>
        </p:nvSpPr>
        <p:spPr/>
        <p:txBody>
          <a:bodyPr/>
          <a:lstStyle/>
          <a:p>
            <a:fld id="{B9FD7C64-ADD9-44DB-99BE-491ADF37B13B}" type="datetimeFigureOut">
              <a:rPr lang="nb-NO" smtClean="0"/>
              <a:t>16.11.2023</a:t>
            </a:fld>
            <a:endParaRPr lang="nb-NO"/>
          </a:p>
        </p:txBody>
      </p:sp>
      <p:sp>
        <p:nvSpPr>
          <p:cNvPr id="5" name="Plassholder for bunntekst 4">
            <a:extLst>
              <a:ext uri="{FF2B5EF4-FFF2-40B4-BE49-F238E27FC236}">
                <a16:creationId xmlns:a16="http://schemas.microsoft.com/office/drawing/2014/main" id="{4D108DE5-50E0-245B-DBC5-06D68A62E8E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AE60323-933A-F7BD-D6D7-20834383D1BC}"/>
              </a:ext>
            </a:extLst>
          </p:cNvPr>
          <p:cNvSpPr>
            <a:spLocks noGrp="1"/>
          </p:cNvSpPr>
          <p:nvPr>
            <p:ph type="sldNum" sz="quarter" idx="12"/>
          </p:nvPr>
        </p:nvSpPr>
        <p:spPr/>
        <p:txBody>
          <a:bodyPr/>
          <a:lstStyle/>
          <a:p>
            <a:fld id="{5B5755AD-71F3-4241-B07E-593C4051E2FF}" type="slidenum">
              <a:rPr lang="nb-NO" smtClean="0"/>
              <a:t>‹#›</a:t>
            </a:fld>
            <a:endParaRPr lang="nb-NO"/>
          </a:p>
        </p:txBody>
      </p:sp>
    </p:spTree>
    <p:extLst>
      <p:ext uri="{BB962C8B-B14F-4D97-AF65-F5344CB8AC3E}">
        <p14:creationId xmlns:p14="http://schemas.microsoft.com/office/powerpoint/2010/main" val="1897266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C2C3FEB-2C18-A81B-0E1B-57078275D069}"/>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0EAE016C-6E47-D6AA-81BA-6971B74AA3DB}"/>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CFB8F1E-132E-19B9-5336-A8B1754CDA67}"/>
              </a:ext>
            </a:extLst>
          </p:cNvPr>
          <p:cNvSpPr>
            <a:spLocks noGrp="1"/>
          </p:cNvSpPr>
          <p:nvPr>
            <p:ph type="dt" sz="half" idx="10"/>
          </p:nvPr>
        </p:nvSpPr>
        <p:spPr/>
        <p:txBody>
          <a:bodyPr/>
          <a:lstStyle/>
          <a:p>
            <a:fld id="{B9FD7C64-ADD9-44DB-99BE-491ADF37B13B}" type="datetimeFigureOut">
              <a:rPr lang="nb-NO" smtClean="0"/>
              <a:t>16.11.2023</a:t>
            </a:fld>
            <a:endParaRPr lang="nb-NO"/>
          </a:p>
        </p:txBody>
      </p:sp>
      <p:sp>
        <p:nvSpPr>
          <p:cNvPr id="5" name="Plassholder for bunntekst 4">
            <a:extLst>
              <a:ext uri="{FF2B5EF4-FFF2-40B4-BE49-F238E27FC236}">
                <a16:creationId xmlns:a16="http://schemas.microsoft.com/office/drawing/2014/main" id="{9DC25FD7-AED4-A48E-A737-333A4FB03CB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54C0FA5-D598-9759-B98F-9C8F897694D6}"/>
              </a:ext>
            </a:extLst>
          </p:cNvPr>
          <p:cNvSpPr>
            <a:spLocks noGrp="1"/>
          </p:cNvSpPr>
          <p:nvPr>
            <p:ph type="sldNum" sz="quarter" idx="12"/>
          </p:nvPr>
        </p:nvSpPr>
        <p:spPr/>
        <p:txBody>
          <a:bodyPr/>
          <a:lstStyle/>
          <a:p>
            <a:fld id="{5B5755AD-71F3-4241-B07E-593C4051E2FF}" type="slidenum">
              <a:rPr lang="nb-NO" smtClean="0"/>
              <a:t>‹#›</a:t>
            </a:fld>
            <a:endParaRPr lang="nb-NO"/>
          </a:p>
        </p:txBody>
      </p:sp>
    </p:spTree>
    <p:extLst>
      <p:ext uri="{BB962C8B-B14F-4D97-AF65-F5344CB8AC3E}">
        <p14:creationId xmlns:p14="http://schemas.microsoft.com/office/powerpoint/2010/main" val="1179727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3DFF2D-BED9-E75A-4D1B-8FACAD26BEA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076CDFE-FBA8-95E0-3EC8-3545FF660BC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029DF31-11A9-DC7E-BC8C-B748375FCCFF}"/>
              </a:ext>
            </a:extLst>
          </p:cNvPr>
          <p:cNvSpPr>
            <a:spLocks noGrp="1"/>
          </p:cNvSpPr>
          <p:nvPr>
            <p:ph type="dt" sz="half" idx="10"/>
          </p:nvPr>
        </p:nvSpPr>
        <p:spPr/>
        <p:txBody>
          <a:bodyPr/>
          <a:lstStyle/>
          <a:p>
            <a:fld id="{B9FD7C64-ADD9-44DB-99BE-491ADF37B13B}" type="datetimeFigureOut">
              <a:rPr lang="nb-NO" smtClean="0"/>
              <a:t>16.11.2023</a:t>
            </a:fld>
            <a:endParaRPr lang="nb-NO"/>
          </a:p>
        </p:txBody>
      </p:sp>
      <p:sp>
        <p:nvSpPr>
          <p:cNvPr id="5" name="Plassholder for bunntekst 4">
            <a:extLst>
              <a:ext uri="{FF2B5EF4-FFF2-40B4-BE49-F238E27FC236}">
                <a16:creationId xmlns:a16="http://schemas.microsoft.com/office/drawing/2014/main" id="{4B13F5D0-6A44-8B94-4CDA-CD9FB94ED83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092CFA3-7987-1FC5-E57B-1C8F39FEEF00}"/>
              </a:ext>
            </a:extLst>
          </p:cNvPr>
          <p:cNvSpPr>
            <a:spLocks noGrp="1"/>
          </p:cNvSpPr>
          <p:nvPr>
            <p:ph type="sldNum" sz="quarter" idx="12"/>
          </p:nvPr>
        </p:nvSpPr>
        <p:spPr/>
        <p:txBody>
          <a:bodyPr/>
          <a:lstStyle/>
          <a:p>
            <a:fld id="{5B5755AD-71F3-4241-B07E-593C4051E2FF}" type="slidenum">
              <a:rPr lang="nb-NO" smtClean="0"/>
              <a:t>‹#›</a:t>
            </a:fld>
            <a:endParaRPr lang="nb-NO"/>
          </a:p>
        </p:txBody>
      </p:sp>
    </p:spTree>
    <p:extLst>
      <p:ext uri="{BB962C8B-B14F-4D97-AF65-F5344CB8AC3E}">
        <p14:creationId xmlns:p14="http://schemas.microsoft.com/office/powerpoint/2010/main" val="4073342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140D76-ECDA-B582-86BF-8A1CC530D2C6}"/>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562B397-5020-D6D8-678E-919C4BA98D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BA52E85E-2EF2-C8D0-06B9-65AE41B917F7}"/>
              </a:ext>
            </a:extLst>
          </p:cNvPr>
          <p:cNvSpPr>
            <a:spLocks noGrp="1"/>
          </p:cNvSpPr>
          <p:nvPr>
            <p:ph type="dt" sz="half" idx="10"/>
          </p:nvPr>
        </p:nvSpPr>
        <p:spPr/>
        <p:txBody>
          <a:bodyPr/>
          <a:lstStyle/>
          <a:p>
            <a:fld id="{B9FD7C64-ADD9-44DB-99BE-491ADF37B13B}" type="datetimeFigureOut">
              <a:rPr lang="nb-NO" smtClean="0"/>
              <a:t>16.11.2023</a:t>
            </a:fld>
            <a:endParaRPr lang="nb-NO"/>
          </a:p>
        </p:txBody>
      </p:sp>
      <p:sp>
        <p:nvSpPr>
          <p:cNvPr id="5" name="Plassholder for bunntekst 4">
            <a:extLst>
              <a:ext uri="{FF2B5EF4-FFF2-40B4-BE49-F238E27FC236}">
                <a16:creationId xmlns:a16="http://schemas.microsoft.com/office/drawing/2014/main" id="{DC599FD5-30DC-4989-54D7-CD97FCBD191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D0E9C35-4AE7-415C-7D7A-4A58FE8C776D}"/>
              </a:ext>
            </a:extLst>
          </p:cNvPr>
          <p:cNvSpPr>
            <a:spLocks noGrp="1"/>
          </p:cNvSpPr>
          <p:nvPr>
            <p:ph type="sldNum" sz="quarter" idx="12"/>
          </p:nvPr>
        </p:nvSpPr>
        <p:spPr/>
        <p:txBody>
          <a:bodyPr/>
          <a:lstStyle/>
          <a:p>
            <a:fld id="{5B5755AD-71F3-4241-B07E-593C4051E2FF}" type="slidenum">
              <a:rPr lang="nb-NO" smtClean="0"/>
              <a:t>‹#›</a:t>
            </a:fld>
            <a:endParaRPr lang="nb-NO"/>
          </a:p>
        </p:txBody>
      </p:sp>
    </p:spTree>
    <p:extLst>
      <p:ext uri="{BB962C8B-B14F-4D97-AF65-F5344CB8AC3E}">
        <p14:creationId xmlns:p14="http://schemas.microsoft.com/office/powerpoint/2010/main" val="863380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12DCA6-9701-C3CE-67E9-F75A0F146A1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8D1FF02-D782-24E5-21B2-8857893F8535}"/>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56C9A58B-F397-A274-95CB-6E6F39ACB7F2}"/>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4C257D58-8F11-E061-1085-EBF482807CEA}"/>
              </a:ext>
            </a:extLst>
          </p:cNvPr>
          <p:cNvSpPr>
            <a:spLocks noGrp="1"/>
          </p:cNvSpPr>
          <p:nvPr>
            <p:ph type="dt" sz="half" idx="10"/>
          </p:nvPr>
        </p:nvSpPr>
        <p:spPr/>
        <p:txBody>
          <a:bodyPr/>
          <a:lstStyle/>
          <a:p>
            <a:fld id="{B9FD7C64-ADD9-44DB-99BE-491ADF37B13B}" type="datetimeFigureOut">
              <a:rPr lang="nb-NO" smtClean="0"/>
              <a:t>16.11.2023</a:t>
            </a:fld>
            <a:endParaRPr lang="nb-NO"/>
          </a:p>
        </p:txBody>
      </p:sp>
      <p:sp>
        <p:nvSpPr>
          <p:cNvPr id="6" name="Plassholder for bunntekst 5">
            <a:extLst>
              <a:ext uri="{FF2B5EF4-FFF2-40B4-BE49-F238E27FC236}">
                <a16:creationId xmlns:a16="http://schemas.microsoft.com/office/drawing/2014/main" id="{F2A789DA-7F02-D1C7-637B-CC4DC6A3BE7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70D2010-F957-9918-644B-BADD77912141}"/>
              </a:ext>
            </a:extLst>
          </p:cNvPr>
          <p:cNvSpPr>
            <a:spLocks noGrp="1"/>
          </p:cNvSpPr>
          <p:nvPr>
            <p:ph type="sldNum" sz="quarter" idx="12"/>
          </p:nvPr>
        </p:nvSpPr>
        <p:spPr/>
        <p:txBody>
          <a:bodyPr/>
          <a:lstStyle/>
          <a:p>
            <a:fld id="{5B5755AD-71F3-4241-B07E-593C4051E2FF}" type="slidenum">
              <a:rPr lang="nb-NO" smtClean="0"/>
              <a:t>‹#›</a:t>
            </a:fld>
            <a:endParaRPr lang="nb-NO"/>
          </a:p>
        </p:txBody>
      </p:sp>
    </p:spTree>
    <p:extLst>
      <p:ext uri="{BB962C8B-B14F-4D97-AF65-F5344CB8AC3E}">
        <p14:creationId xmlns:p14="http://schemas.microsoft.com/office/powerpoint/2010/main" val="2189579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E53810-51FD-45B2-DC3E-E4C5B0C9569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F3E4BA05-55D8-8FB5-7E67-01DD5CC4F1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6B186F25-9E7F-0CF8-3DDD-F2C19805FE52}"/>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CDE56820-A49B-3D4E-8AAD-93592159D5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1ADA6D4C-2333-690F-711B-B63D321A3F01}"/>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B0091F38-EF97-FC67-FC31-818C92674F8D}"/>
              </a:ext>
            </a:extLst>
          </p:cNvPr>
          <p:cNvSpPr>
            <a:spLocks noGrp="1"/>
          </p:cNvSpPr>
          <p:nvPr>
            <p:ph type="dt" sz="half" idx="10"/>
          </p:nvPr>
        </p:nvSpPr>
        <p:spPr/>
        <p:txBody>
          <a:bodyPr/>
          <a:lstStyle/>
          <a:p>
            <a:fld id="{B9FD7C64-ADD9-44DB-99BE-491ADF37B13B}" type="datetimeFigureOut">
              <a:rPr lang="nb-NO" smtClean="0"/>
              <a:t>16.11.2023</a:t>
            </a:fld>
            <a:endParaRPr lang="nb-NO"/>
          </a:p>
        </p:txBody>
      </p:sp>
      <p:sp>
        <p:nvSpPr>
          <p:cNvPr id="8" name="Plassholder for bunntekst 7">
            <a:extLst>
              <a:ext uri="{FF2B5EF4-FFF2-40B4-BE49-F238E27FC236}">
                <a16:creationId xmlns:a16="http://schemas.microsoft.com/office/drawing/2014/main" id="{04A57E7A-4B55-3F7F-6A02-8FEEF9ABA62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08B1969-EC9D-8E9C-5F8E-4458DA10C17A}"/>
              </a:ext>
            </a:extLst>
          </p:cNvPr>
          <p:cNvSpPr>
            <a:spLocks noGrp="1"/>
          </p:cNvSpPr>
          <p:nvPr>
            <p:ph type="sldNum" sz="quarter" idx="12"/>
          </p:nvPr>
        </p:nvSpPr>
        <p:spPr/>
        <p:txBody>
          <a:bodyPr/>
          <a:lstStyle/>
          <a:p>
            <a:fld id="{5B5755AD-71F3-4241-B07E-593C4051E2FF}" type="slidenum">
              <a:rPr lang="nb-NO" smtClean="0"/>
              <a:t>‹#›</a:t>
            </a:fld>
            <a:endParaRPr lang="nb-NO"/>
          </a:p>
        </p:txBody>
      </p:sp>
    </p:spTree>
    <p:extLst>
      <p:ext uri="{BB962C8B-B14F-4D97-AF65-F5344CB8AC3E}">
        <p14:creationId xmlns:p14="http://schemas.microsoft.com/office/powerpoint/2010/main" val="467112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D64607-2B0E-7D07-341C-60D460874933}"/>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43C7A950-9BF2-FA41-F0E9-1FF3F716EAE5}"/>
              </a:ext>
            </a:extLst>
          </p:cNvPr>
          <p:cNvSpPr>
            <a:spLocks noGrp="1"/>
          </p:cNvSpPr>
          <p:nvPr>
            <p:ph type="dt" sz="half" idx="10"/>
          </p:nvPr>
        </p:nvSpPr>
        <p:spPr/>
        <p:txBody>
          <a:bodyPr/>
          <a:lstStyle/>
          <a:p>
            <a:fld id="{B9FD7C64-ADD9-44DB-99BE-491ADF37B13B}" type="datetimeFigureOut">
              <a:rPr lang="nb-NO" smtClean="0"/>
              <a:t>16.11.2023</a:t>
            </a:fld>
            <a:endParaRPr lang="nb-NO"/>
          </a:p>
        </p:txBody>
      </p:sp>
      <p:sp>
        <p:nvSpPr>
          <p:cNvPr id="4" name="Plassholder for bunntekst 3">
            <a:extLst>
              <a:ext uri="{FF2B5EF4-FFF2-40B4-BE49-F238E27FC236}">
                <a16:creationId xmlns:a16="http://schemas.microsoft.com/office/drawing/2014/main" id="{5E245816-317F-B92F-49BE-CFF0F67D785B}"/>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E63A70C-55FB-719C-249D-1E0B945A7FE6}"/>
              </a:ext>
            </a:extLst>
          </p:cNvPr>
          <p:cNvSpPr>
            <a:spLocks noGrp="1"/>
          </p:cNvSpPr>
          <p:nvPr>
            <p:ph type="sldNum" sz="quarter" idx="12"/>
          </p:nvPr>
        </p:nvSpPr>
        <p:spPr/>
        <p:txBody>
          <a:bodyPr/>
          <a:lstStyle/>
          <a:p>
            <a:fld id="{5B5755AD-71F3-4241-B07E-593C4051E2FF}" type="slidenum">
              <a:rPr lang="nb-NO" smtClean="0"/>
              <a:t>‹#›</a:t>
            </a:fld>
            <a:endParaRPr lang="nb-NO"/>
          </a:p>
        </p:txBody>
      </p:sp>
    </p:spTree>
    <p:extLst>
      <p:ext uri="{BB962C8B-B14F-4D97-AF65-F5344CB8AC3E}">
        <p14:creationId xmlns:p14="http://schemas.microsoft.com/office/powerpoint/2010/main" val="620439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55C6668-72C4-8757-8E9E-DF081045A765}"/>
              </a:ext>
            </a:extLst>
          </p:cNvPr>
          <p:cNvSpPr>
            <a:spLocks noGrp="1"/>
          </p:cNvSpPr>
          <p:nvPr>
            <p:ph type="dt" sz="half" idx="10"/>
          </p:nvPr>
        </p:nvSpPr>
        <p:spPr/>
        <p:txBody>
          <a:bodyPr/>
          <a:lstStyle/>
          <a:p>
            <a:fld id="{B9FD7C64-ADD9-44DB-99BE-491ADF37B13B}" type="datetimeFigureOut">
              <a:rPr lang="nb-NO" smtClean="0"/>
              <a:t>16.11.2023</a:t>
            </a:fld>
            <a:endParaRPr lang="nb-NO"/>
          </a:p>
        </p:txBody>
      </p:sp>
      <p:sp>
        <p:nvSpPr>
          <p:cNvPr id="3" name="Plassholder for bunntekst 2">
            <a:extLst>
              <a:ext uri="{FF2B5EF4-FFF2-40B4-BE49-F238E27FC236}">
                <a16:creationId xmlns:a16="http://schemas.microsoft.com/office/drawing/2014/main" id="{AAB7D676-AC54-3319-C492-D6F3441AC1D8}"/>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EC5EE27-241C-0049-2DD0-8A5D697CF875}"/>
              </a:ext>
            </a:extLst>
          </p:cNvPr>
          <p:cNvSpPr>
            <a:spLocks noGrp="1"/>
          </p:cNvSpPr>
          <p:nvPr>
            <p:ph type="sldNum" sz="quarter" idx="12"/>
          </p:nvPr>
        </p:nvSpPr>
        <p:spPr/>
        <p:txBody>
          <a:bodyPr/>
          <a:lstStyle/>
          <a:p>
            <a:fld id="{5B5755AD-71F3-4241-B07E-593C4051E2FF}" type="slidenum">
              <a:rPr lang="nb-NO" smtClean="0"/>
              <a:t>‹#›</a:t>
            </a:fld>
            <a:endParaRPr lang="nb-NO"/>
          </a:p>
        </p:txBody>
      </p:sp>
    </p:spTree>
    <p:extLst>
      <p:ext uri="{BB962C8B-B14F-4D97-AF65-F5344CB8AC3E}">
        <p14:creationId xmlns:p14="http://schemas.microsoft.com/office/powerpoint/2010/main" val="1839985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01FFE7-63F7-47C7-1298-3491BAE0EB4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DF8BB0A8-EBA0-C577-60EB-434CD25088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C96B49C6-F4EF-B219-3640-D456BBC8A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78068F0-0EBD-F862-4CAB-86D399457310}"/>
              </a:ext>
            </a:extLst>
          </p:cNvPr>
          <p:cNvSpPr>
            <a:spLocks noGrp="1"/>
          </p:cNvSpPr>
          <p:nvPr>
            <p:ph type="dt" sz="half" idx="10"/>
          </p:nvPr>
        </p:nvSpPr>
        <p:spPr/>
        <p:txBody>
          <a:bodyPr/>
          <a:lstStyle/>
          <a:p>
            <a:fld id="{B9FD7C64-ADD9-44DB-99BE-491ADF37B13B}" type="datetimeFigureOut">
              <a:rPr lang="nb-NO" smtClean="0"/>
              <a:t>16.11.2023</a:t>
            </a:fld>
            <a:endParaRPr lang="nb-NO"/>
          </a:p>
        </p:txBody>
      </p:sp>
      <p:sp>
        <p:nvSpPr>
          <p:cNvPr id="6" name="Plassholder for bunntekst 5">
            <a:extLst>
              <a:ext uri="{FF2B5EF4-FFF2-40B4-BE49-F238E27FC236}">
                <a16:creationId xmlns:a16="http://schemas.microsoft.com/office/drawing/2014/main" id="{81A28ABF-4AEE-4C67-6779-8AE53F1AD91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141A8ED-B8CE-BB88-19CE-75F04C7E200C}"/>
              </a:ext>
            </a:extLst>
          </p:cNvPr>
          <p:cNvSpPr>
            <a:spLocks noGrp="1"/>
          </p:cNvSpPr>
          <p:nvPr>
            <p:ph type="sldNum" sz="quarter" idx="12"/>
          </p:nvPr>
        </p:nvSpPr>
        <p:spPr/>
        <p:txBody>
          <a:bodyPr/>
          <a:lstStyle/>
          <a:p>
            <a:fld id="{5B5755AD-71F3-4241-B07E-593C4051E2FF}" type="slidenum">
              <a:rPr lang="nb-NO" smtClean="0"/>
              <a:t>‹#›</a:t>
            </a:fld>
            <a:endParaRPr lang="nb-NO"/>
          </a:p>
        </p:txBody>
      </p:sp>
    </p:spTree>
    <p:extLst>
      <p:ext uri="{BB962C8B-B14F-4D97-AF65-F5344CB8AC3E}">
        <p14:creationId xmlns:p14="http://schemas.microsoft.com/office/powerpoint/2010/main" val="2154483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ACF609-88A1-766E-E153-9FD2B2E18512}"/>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22BB87B3-31BE-3C4C-361A-302FFD4C29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681ACBB7-AAFB-DDAD-0114-BCECA7DB07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256923AB-791A-CD79-11EC-A4210DC88D93}"/>
              </a:ext>
            </a:extLst>
          </p:cNvPr>
          <p:cNvSpPr>
            <a:spLocks noGrp="1"/>
          </p:cNvSpPr>
          <p:nvPr>
            <p:ph type="dt" sz="half" idx="10"/>
          </p:nvPr>
        </p:nvSpPr>
        <p:spPr/>
        <p:txBody>
          <a:bodyPr/>
          <a:lstStyle/>
          <a:p>
            <a:fld id="{B9FD7C64-ADD9-44DB-99BE-491ADF37B13B}" type="datetimeFigureOut">
              <a:rPr lang="nb-NO" smtClean="0"/>
              <a:t>16.11.2023</a:t>
            </a:fld>
            <a:endParaRPr lang="nb-NO"/>
          </a:p>
        </p:txBody>
      </p:sp>
      <p:sp>
        <p:nvSpPr>
          <p:cNvPr id="6" name="Plassholder for bunntekst 5">
            <a:extLst>
              <a:ext uri="{FF2B5EF4-FFF2-40B4-BE49-F238E27FC236}">
                <a16:creationId xmlns:a16="http://schemas.microsoft.com/office/drawing/2014/main" id="{B0B5D6CB-F1C0-6EA6-08EC-27EBFB771AE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136F267-318B-269E-B812-687590F7C6F2}"/>
              </a:ext>
            </a:extLst>
          </p:cNvPr>
          <p:cNvSpPr>
            <a:spLocks noGrp="1"/>
          </p:cNvSpPr>
          <p:nvPr>
            <p:ph type="sldNum" sz="quarter" idx="12"/>
          </p:nvPr>
        </p:nvSpPr>
        <p:spPr/>
        <p:txBody>
          <a:bodyPr/>
          <a:lstStyle/>
          <a:p>
            <a:fld id="{5B5755AD-71F3-4241-B07E-593C4051E2FF}" type="slidenum">
              <a:rPr lang="nb-NO" smtClean="0"/>
              <a:t>‹#›</a:t>
            </a:fld>
            <a:endParaRPr lang="nb-NO"/>
          </a:p>
        </p:txBody>
      </p:sp>
    </p:spTree>
    <p:extLst>
      <p:ext uri="{BB962C8B-B14F-4D97-AF65-F5344CB8AC3E}">
        <p14:creationId xmlns:p14="http://schemas.microsoft.com/office/powerpoint/2010/main" val="2401525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2229D8D-4DE9-5CEB-35A9-F98F10F1E1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EA86E47C-84A8-BD2F-64D6-11452FD75D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336262A-F604-1703-F157-B95DDF6462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FD7C64-ADD9-44DB-99BE-491ADF37B13B}" type="datetimeFigureOut">
              <a:rPr lang="nb-NO" smtClean="0"/>
              <a:t>16.11.2023</a:t>
            </a:fld>
            <a:endParaRPr lang="nb-NO"/>
          </a:p>
        </p:txBody>
      </p:sp>
      <p:sp>
        <p:nvSpPr>
          <p:cNvPr id="5" name="Plassholder for bunntekst 4">
            <a:extLst>
              <a:ext uri="{FF2B5EF4-FFF2-40B4-BE49-F238E27FC236}">
                <a16:creationId xmlns:a16="http://schemas.microsoft.com/office/drawing/2014/main" id="{B5B59F24-9C3A-0B18-1AA8-E3348B0728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247039D8-DEF4-0923-F8A5-E52AA6D85D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755AD-71F3-4241-B07E-593C4051E2FF}" type="slidenum">
              <a:rPr lang="nb-NO" smtClean="0"/>
              <a:t>‹#›</a:t>
            </a:fld>
            <a:endParaRPr lang="nb-NO"/>
          </a:p>
        </p:txBody>
      </p:sp>
    </p:spTree>
    <p:extLst>
      <p:ext uri="{BB962C8B-B14F-4D97-AF65-F5344CB8AC3E}">
        <p14:creationId xmlns:p14="http://schemas.microsoft.com/office/powerpoint/2010/main" val="810702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jpg"/><Relationship Id="rId3" Type="http://schemas.openxmlformats.org/officeDocument/2006/relationships/slideLayout" Target="../slideLayouts/slideLayout2.xml"/><Relationship Id="rId7" Type="http://schemas.openxmlformats.org/officeDocument/2006/relationships/image" Target="../media/image7.jpg"/><Relationship Id="rId12"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11" Type="http://schemas.openxmlformats.org/officeDocument/2006/relationships/image" Target="../media/image4.png"/><Relationship Id="rId5" Type="http://schemas.openxmlformats.org/officeDocument/2006/relationships/image" Target="../media/image5.jpeg"/><Relationship Id="rId10" Type="http://schemas.openxmlformats.org/officeDocument/2006/relationships/image" Target="../media/image10.svg"/><Relationship Id="rId4" Type="http://schemas.openxmlformats.org/officeDocument/2006/relationships/notesSlide" Target="../notesSlides/notesSlide2.xml"/><Relationship Id="rId9" Type="http://schemas.openxmlformats.org/officeDocument/2006/relationships/image" Target="../media/image9.png"/><Relationship Id="rId1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customXml" Target="../ink/ink1.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384743"/>
            <a:ext cx="9144000" cy="1452395"/>
          </a:xfrm>
        </p:spPr>
        <p:txBody>
          <a:bodyPr>
            <a:normAutofit fontScale="90000"/>
          </a:bodyPr>
          <a:lstStyle/>
          <a:p>
            <a:br>
              <a:rPr lang="nb-NO" sz="2700" dirty="0"/>
            </a:br>
            <a:br>
              <a:rPr lang="nb-NO" sz="2700" dirty="0"/>
            </a:br>
            <a:br>
              <a:rPr lang="nb-NO" sz="2700" dirty="0"/>
            </a:br>
            <a:br>
              <a:rPr lang="nb-NO" sz="2700" dirty="0"/>
            </a:br>
            <a:br>
              <a:rPr lang="nb-NO" sz="2700" dirty="0"/>
            </a:br>
            <a:br>
              <a:rPr lang="nb-NO" sz="2700" dirty="0"/>
            </a:br>
            <a:br>
              <a:rPr lang="nb-NO" sz="2700" dirty="0"/>
            </a:br>
            <a:endParaRPr lang="nb-NO" sz="2700" dirty="0"/>
          </a:p>
        </p:txBody>
      </p:sp>
      <p:sp>
        <p:nvSpPr>
          <p:cNvPr id="3" name="Undertittel 2"/>
          <p:cNvSpPr>
            <a:spLocks noGrp="1"/>
          </p:cNvSpPr>
          <p:nvPr>
            <p:ph type="subTitle" idx="1"/>
          </p:nvPr>
        </p:nvSpPr>
        <p:spPr>
          <a:xfrm>
            <a:off x="1524000" y="3513221"/>
            <a:ext cx="9144000" cy="2707105"/>
          </a:xfrm>
        </p:spPr>
        <p:txBody>
          <a:bodyPr>
            <a:normAutofit/>
          </a:bodyPr>
          <a:lstStyle/>
          <a:p>
            <a:r>
              <a:rPr lang="nb-NO" dirty="0"/>
              <a:t>	</a:t>
            </a:r>
          </a:p>
          <a:p>
            <a:endParaRPr lang="nb-NO" dirty="0"/>
          </a:p>
          <a:p>
            <a:endParaRPr lang="nb-NO" dirty="0"/>
          </a:p>
        </p:txBody>
      </p:sp>
      <p:pic>
        <p:nvPicPr>
          <p:cNvPr id="5" name="Bilde 4"/>
          <p:cNvPicPr>
            <a:picLocks noChangeAspect="1"/>
          </p:cNvPicPr>
          <p:nvPr/>
        </p:nvPicPr>
        <p:blipFill>
          <a:blip r:embed="rId5"/>
          <a:stretch>
            <a:fillRect/>
          </a:stretch>
        </p:blipFill>
        <p:spPr>
          <a:xfrm>
            <a:off x="3954207" y="5407363"/>
            <a:ext cx="3725688" cy="812963"/>
          </a:xfrm>
          <a:prstGeom prst="rect">
            <a:avLst/>
          </a:prstGeom>
        </p:spPr>
      </p:pic>
      <p:sp>
        <p:nvSpPr>
          <p:cNvPr id="6" name="TextBox 5">
            <a:extLst>
              <a:ext uri="{FF2B5EF4-FFF2-40B4-BE49-F238E27FC236}">
                <a16:creationId xmlns:a16="http://schemas.microsoft.com/office/drawing/2014/main" id="{8579D04F-4279-DF59-CB8E-E6D405BA4F52}"/>
              </a:ext>
            </a:extLst>
          </p:cNvPr>
          <p:cNvSpPr txBox="1"/>
          <p:nvPr/>
        </p:nvSpPr>
        <p:spPr>
          <a:xfrm>
            <a:off x="2365799" y="3165165"/>
            <a:ext cx="6902505" cy="1569660"/>
          </a:xfrm>
          <a:prstGeom prst="rect">
            <a:avLst/>
          </a:prstGeom>
          <a:noFill/>
        </p:spPr>
        <p:txBody>
          <a:bodyPr wrap="square" rtlCol="0">
            <a:spAutoFit/>
          </a:bodyPr>
          <a:lstStyle/>
          <a:p>
            <a:pPr algn="ctr"/>
            <a:r>
              <a:rPr lang="nb-NO" sz="2400" b="1" dirty="0"/>
              <a:t>ICERI 2023</a:t>
            </a:r>
          </a:p>
          <a:p>
            <a:pPr algn="ctr"/>
            <a:r>
              <a:rPr lang="en-US" sz="2400" dirty="0"/>
              <a:t>Seville (Spain) - 13th - 15th November 2023</a:t>
            </a:r>
            <a:r>
              <a:rPr lang="en-US" sz="2400" b="1" dirty="0"/>
              <a:t>.</a:t>
            </a:r>
          </a:p>
          <a:p>
            <a:pPr algn="ctr"/>
            <a:endParaRPr lang="nb-NO" sz="2400" b="1" dirty="0"/>
          </a:p>
          <a:p>
            <a:pPr algn="ctr"/>
            <a:r>
              <a:rPr lang="nb-NO" sz="2400" dirty="0"/>
              <a:t>Thorleif Hjeltnes and Anne Fox</a:t>
            </a:r>
          </a:p>
        </p:txBody>
      </p:sp>
      <p:sp>
        <p:nvSpPr>
          <p:cNvPr id="8" name="TekstSylinder 7">
            <a:extLst>
              <a:ext uri="{FF2B5EF4-FFF2-40B4-BE49-F238E27FC236}">
                <a16:creationId xmlns:a16="http://schemas.microsoft.com/office/drawing/2014/main" id="{3FF61865-BB8C-F7EC-F785-53A3244318C9}"/>
              </a:ext>
            </a:extLst>
          </p:cNvPr>
          <p:cNvSpPr txBox="1"/>
          <p:nvPr/>
        </p:nvSpPr>
        <p:spPr>
          <a:xfrm>
            <a:off x="2007079" y="1292298"/>
            <a:ext cx="8177842" cy="1200329"/>
          </a:xfrm>
          <a:prstGeom prst="rect">
            <a:avLst/>
          </a:prstGeom>
          <a:noFill/>
        </p:spPr>
        <p:txBody>
          <a:bodyPr wrap="square">
            <a:spAutoFit/>
          </a:bodyPr>
          <a:lstStyle/>
          <a:p>
            <a:r>
              <a:rPr lang="en-US" sz="2400" b="1" dirty="0">
                <a:solidFill>
                  <a:schemeClr val="accent5">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STRATEGIC PARTNERSHIP PROJECTS IN ERASMUS+ </a:t>
            </a:r>
          </a:p>
          <a:p>
            <a:pPr algn="ctr"/>
            <a:endParaRPr lang="en-US" sz="2400" b="1" dirty="0">
              <a:solidFill>
                <a:schemeClr val="accent5">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en-US" sz="2400" b="1" dirty="0">
                <a:solidFill>
                  <a:schemeClr val="accent5">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WHAT IMPACT CAN BE EXPECTED?</a:t>
            </a:r>
            <a:endParaRPr lang="nb-NO" sz="2400" b="1" dirty="0">
              <a:solidFill>
                <a:schemeClr val="accent5">
                  <a:lumMod val="75000"/>
                </a:schemeClr>
              </a:solidFill>
            </a:endParaRPr>
          </a:p>
        </p:txBody>
      </p:sp>
      <p:pic>
        <p:nvPicPr>
          <p:cNvPr id="46" name="Lyd 45">
            <a:hlinkClick r:id="" action="ppaction://media"/>
            <a:extLst>
              <a:ext uri="{FF2B5EF4-FFF2-40B4-BE49-F238E27FC236}">
                <a16:creationId xmlns:a16="http://schemas.microsoft.com/office/drawing/2014/main" id="{8220E0FB-25BB-79F1-65DB-A8438FCE793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3017062"/>
      </p:ext>
    </p:extLst>
  </p:cSld>
  <p:clrMapOvr>
    <a:masterClrMapping/>
  </p:clrMapOvr>
  <mc:AlternateContent xmlns:mc="http://schemas.openxmlformats.org/markup-compatibility/2006" xmlns:p14="http://schemas.microsoft.com/office/powerpoint/2010/main">
    <mc:Choice Requires="p14">
      <p:transition spd="slow" p14:dur="2000" advTm="22931"/>
    </mc:Choice>
    <mc:Fallback xmlns="">
      <p:transition spd="slow" advTm="22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E26721-D84F-D05B-6F2B-DB431223C1C1}"/>
              </a:ext>
            </a:extLst>
          </p:cNvPr>
          <p:cNvSpPr>
            <a:spLocks noGrp="1"/>
          </p:cNvSpPr>
          <p:nvPr>
            <p:ph type="title"/>
          </p:nvPr>
        </p:nvSpPr>
        <p:spPr>
          <a:xfrm>
            <a:off x="827088" y="606426"/>
            <a:ext cx="10515600" cy="1325563"/>
          </a:xfrm>
        </p:spPr>
        <p:txBody>
          <a:bodyPr/>
          <a:lstStyle/>
          <a:p>
            <a:r>
              <a:rPr lang="nb-NO" sz="5400" b="1" dirty="0" err="1">
                <a:highlight>
                  <a:srgbClr val="00FF00"/>
                </a:highlight>
              </a:rPr>
              <a:t>Impact</a:t>
            </a:r>
            <a:r>
              <a:rPr lang="nb-NO" dirty="0"/>
              <a:t> </a:t>
            </a:r>
          </a:p>
        </p:txBody>
      </p:sp>
      <p:sp>
        <p:nvSpPr>
          <p:cNvPr id="3" name="Plassholder for tekst 2">
            <a:extLst>
              <a:ext uri="{FF2B5EF4-FFF2-40B4-BE49-F238E27FC236}">
                <a16:creationId xmlns:a16="http://schemas.microsoft.com/office/drawing/2014/main" id="{9443E79B-9B40-3B31-7C44-AE6FF89B8F0A}"/>
              </a:ext>
            </a:extLst>
          </p:cNvPr>
          <p:cNvSpPr>
            <a:spLocks noGrp="1"/>
          </p:cNvSpPr>
          <p:nvPr>
            <p:ph type="body" idx="1"/>
          </p:nvPr>
        </p:nvSpPr>
        <p:spPr/>
        <p:txBody>
          <a:bodyPr>
            <a:normAutofit/>
          </a:bodyPr>
          <a:lstStyle/>
          <a:p>
            <a:r>
              <a:rPr lang="nb-NO" sz="3200" dirty="0"/>
              <a:t>Staff</a:t>
            </a:r>
          </a:p>
        </p:txBody>
      </p:sp>
      <p:sp>
        <p:nvSpPr>
          <p:cNvPr id="4" name="Plassholder for innhold 3">
            <a:extLst>
              <a:ext uri="{FF2B5EF4-FFF2-40B4-BE49-F238E27FC236}">
                <a16:creationId xmlns:a16="http://schemas.microsoft.com/office/drawing/2014/main" id="{72587B42-F67D-47FE-FA6A-DCFC3D070D17}"/>
              </a:ext>
            </a:extLst>
          </p:cNvPr>
          <p:cNvSpPr>
            <a:spLocks noGrp="1"/>
          </p:cNvSpPr>
          <p:nvPr>
            <p:ph sz="half" idx="2"/>
          </p:nvPr>
        </p:nvSpPr>
        <p:spPr>
          <a:xfrm>
            <a:off x="839788" y="2505075"/>
            <a:ext cx="5157787" cy="3999242"/>
          </a:xfrm>
        </p:spPr>
        <p:txBody>
          <a:bodyPr>
            <a:normAutofit lnSpcReduction="10000"/>
          </a:bodyPr>
          <a:lstStyle/>
          <a:p>
            <a:r>
              <a:rPr lang="nb-NO" dirty="0"/>
              <a:t>Technology </a:t>
            </a:r>
            <a:r>
              <a:rPr lang="nb-NO" dirty="0" err="1"/>
              <a:t>use</a:t>
            </a:r>
            <a:r>
              <a:rPr lang="nb-NO" dirty="0"/>
              <a:t>:</a:t>
            </a:r>
          </a:p>
          <a:p>
            <a:pPr lvl="1"/>
            <a:r>
              <a:rPr lang="nb-NO" dirty="0" err="1"/>
              <a:t>Wordpress</a:t>
            </a:r>
            <a:r>
              <a:rPr lang="nb-NO" dirty="0"/>
              <a:t>, Lifter, H5P</a:t>
            </a:r>
          </a:p>
          <a:p>
            <a:r>
              <a:rPr lang="nb-NO" dirty="0" err="1"/>
              <a:t>Entrepreneurship</a:t>
            </a:r>
            <a:r>
              <a:rPr lang="nb-NO" dirty="0"/>
              <a:t>:</a:t>
            </a:r>
          </a:p>
          <a:p>
            <a:pPr lvl="1"/>
            <a:r>
              <a:rPr lang="nb-NO" dirty="0"/>
              <a:t>EU </a:t>
            </a:r>
            <a:r>
              <a:rPr lang="nb-NO" dirty="0" err="1"/>
              <a:t>Entrecomp</a:t>
            </a:r>
            <a:r>
              <a:rPr lang="nb-NO" dirty="0"/>
              <a:t> </a:t>
            </a:r>
            <a:r>
              <a:rPr lang="nb-NO" dirty="0" err="1"/>
              <a:t>framework</a:t>
            </a:r>
            <a:endParaRPr lang="nb-NO" dirty="0"/>
          </a:p>
          <a:p>
            <a:pPr lvl="1"/>
            <a:r>
              <a:rPr lang="nb-NO" dirty="0"/>
              <a:t>EU skills </a:t>
            </a:r>
            <a:r>
              <a:rPr lang="nb-NO" dirty="0" err="1"/>
              <a:t>profile</a:t>
            </a:r>
            <a:r>
              <a:rPr lang="nb-NO" dirty="0"/>
              <a:t> </a:t>
            </a:r>
            <a:r>
              <a:rPr lang="nb-NO" dirty="0" err="1"/>
              <a:t>tools</a:t>
            </a:r>
            <a:endParaRPr lang="nb-NO" dirty="0"/>
          </a:p>
          <a:p>
            <a:r>
              <a:rPr lang="nb-NO" dirty="0" err="1"/>
              <a:t>Adapting</a:t>
            </a:r>
            <a:r>
              <a:rPr lang="nb-NO" dirty="0"/>
              <a:t> </a:t>
            </a:r>
            <a:r>
              <a:rPr lang="nb-NO" dirty="0" err="1"/>
              <a:t>learning</a:t>
            </a:r>
            <a:r>
              <a:rPr lang="nb-NO" dirty="0"/>
              <a:t> </a:t>
            </a:r>
            <a:r>
              <a:rPr lang="nb-NO" dirty="0" err="1"/>
              <a:t>activities</a:t>
            </a:r>
            <a:r>
              <a:rPr lang="nb-NO" dirty="0"/>
              <a:t>:</a:t>
            </a:r>
          </a:p>
          <a:p>
            <a:pPr lvl="1"/>
            <a:r>
              <a:rPr lang="nb-NO" sz="1800" b="0" i="0" u="none" strike="noStrike" baseline="0" dirty="0" err="1">
                <a:solidFill>
                  <a:srgbClr val="000000"/>
                </a:solidFill>
                <a:latin typeface="Arial" panose="020B0604020202020204" pitchFamily="34" charset="0"/>
              </a:rPr>
              <a:t>Use</a:t>
            </a:r>
            <a:r>
              <a:rPr lang="nb-NO" sz="1800" b="0" i="0" u="none" strike="noStrike" baseline="0" dirty="0">
                <a:solidFill>
                  <a:srgbClr val="000000"/>
                </a:solidFill>
                <a:latin typeface="Arial" panose="020B0604020202020204" pitchFamily="34" charset="0"/>
              </a:rPr>
              <a:t> Universal Design for Learning (UDL)</a:t>
            </a:r>
          </a:p>
          <a:p>
            <a:pPr marL="457200" lvl="1" indent="0">
              <a:buNone/>
            </a:pPr>
            <a:r>
              <a:rPr lang="nb-NO" sz="1800" dirty="0">
                <a:solidFill>
                  <a:srgbClr val="000000"/>
                </a:solidFill>
                <a:latin typeface="Arial" panose="020B0604020202020204" pitchFamily="34" charset="0"/>
              </a:rPr>
              <a:t>    </a:t>
            </a:r>
            <a:r>
              <a:rPr lang="nb-NO" sz="1800" dirty="0" err="1">
                <a:solidFill>
                  <a:srgbClr val="000000"/>
                </a:solidFill>
                <a:latin typeface="Arial" panose="020B0604020202020204" pitchFamily="34" charset="0"/>
              </a:rPr>
              <a:t>principles</a:t>
            </a:r>
            <a:r>
              <a:rPr lang="nb-NO" sz="1800" dirty="0">
                <a:solidFill>
                  <a:srgbClr val="000000"/>
                </a:solidFill>
                <a:latin typeface="Arial" panose="020B0604020202020204" pitchFamily="34" charset="0"/>
              </a:rPr>
              <a:t> i </a:t>
            </a:r>
            <a:r>
              <a:rPr lang="nb-NO" sz="1800" dirty="0" err="1">
                <a:solidFill>
                  <a:srgbClr val="000000"/>
                </a:solidFill>
                <a:latin typeface="Arial" panose="020B0604020202020204" pitchFamily="34" charset="0"/>
              </a:rPr>
              <a:t>making</a:t>
            </a:r>
            <a:r>
              <a:rPr lang="nb-NO" sz="1800" dirty="0">
                <a:solidFill>
                  <a:srgbClr val="000000"/>
                </a:solidFill>
                <a:latin typeface="Arial" panose="020B0604020202020204" pitchFamily="34" charset="0"/>
              </a:rPr>
              <a:t> </a:t>
            </a:r>
            <a:r>
              <a:rPr lang="nb-NO" sz="1800" dirty="0" err="1">
                <a:solidFill>
                  <a:srgbClr val="000000"/>
                </a:solidFill>
                <a:latin typeface="Arial" panose="020B0604020202020204" pitchFamily="34" charset="0"/>
              </a:rPr>
              <a:t>the</a:t>
            </a:r>
            <a:r>
              <a:rPr lang="nb-NO" sz="1800" dirty="0">
                <a:solidFill>
                  <a:srgbClr val="000000"/>
                </a:solidFill>
                <a:latin typeface="Arial" panose="020B0604020202020204" pitchFamily="34" charset="0"/>
              </a:rPr>
              <a:t> outputs for</a:t>
            </a:r>
            <a:br>
              <a:rPr lang="nb-NO" sz="1800" dirty="0">
                <a:solidFill>
                  <a:srgbClr val="000000"/>
                </a:solidFill>
                <a:latin typeface="Arial" panose="020B0604020202020204" pitchFamily="34" charset="0"/>
              </a:rPr>
            </a:br>
            <a:r>
              <a:rPr lang="nb-NO" sz="1800" dirty="0">
                <a:solidFill>
                  <a:srgbClr val="000000"/>
                </a:solidFill>
                <a:latin typeface="Arial" panose="020B0604020202020204" pitchFamily="34" charset="0"/>
              </a:rPr>
              <a:t>    </a:t>
            </a:r>
            <a:r>
              <a:rPr lang="nb-NO" sz="1800" dirty="0" err="1">
                <a:solidFill>
                  <a:srgbClr val="000000"/>
                </a:solidFill>
                <a:latin typeface="Arial" panose="020B0604020202020204" pitchFamily="34" charset="0"/>
              </a:rPr>
              <a:t>learners</a:t>
            </a:r>
            <a:r>
              <a:rPr lang="nb-NO" sz="1800" dirty="0">
                <a:solidFill>
                  <a:srgbClr val="000000"/>
                </a:solidFill>
                <a:latin typeface="Arial" panose="020B0604020202020204" pitchFamily="34" charset="0"/>
              </a:rPr>
              <a:t> </a:t>
            </a:r>
            <a:r>
              <a:rPr lang="nb-NO" sz="1800" dirty="0" err="1">
                <a:solidFill>
                  <a:srgbClr val="000000"/>
                </a:solidFill>
                <a:latin typeface="Arial" panose="020B0604020202020204" pitchFamily="34" charset="0"/>
              </a:rPr>
              <a:t>with</a:t>
            </a:r>
            <a:r>
              <a:rPr lang="nb-NO" sz="1800" dirty="0">
                <a:solidFill>
                  <a:srgbClr val="000000"/>
                </a:solidFill>
                <a:latin typeface="Arial" panose="020B0604020202020204" pitchFamily="34" charset="0"/>
              </a:rPr>
              <a:t> </a:t>
            </a:r>
            <a:r>
              <a:rPr lang="nb-NO" sz="1800" dirty="0" err="1">
                <a:solidFill>
                  <a:srgbClr val="000000"/>
                </a:solidFill>
                <a:latin typeface="Arial" panose="020B0604020202020204" pitchFamily="34" charset="0"/>
              </a:rPr>
              <a:t>weak</a:t>
            </a:r>
            <a:r>
              <a:rPr lang="nb-NO" sz="1800" dirty="0">
                <a:solidFill>
                  <a:srgbClr val="000000"/>
                </a:solidFill>
                <a:latin typeface="Arial" panose="020B0604020202020204" pitchFamily="34" charset="0"/>
              </a:rPr>
              <a:t> host </a:t>
            </a:r>
            <a:r>
              <a:rPr lang="nb-NO" sz="1800" dirty="0" err="1">
                <a:solidFill>
                  <a:srgbClr val="000000"/>
                </a:solidFill>
                <a:latin typeface="Arial" panose="020B0604020202020204" pitchFamily="34" charset="0"/>
              </a:rPr>
              <a:t>language</a:t>
            </a:r>
            <a:r>
              <a:rPr lang="nb-NO" sz="1800" dirty="0">
                <a:solidFill>
                  <a:srgbClr val="000000"/>
                </a:solidFill>
                <a:latin typeface="Arial" panose="020B0604020202020204" pitchFamily="34" charset="0"/>
              </a:rPr>
              <a:t> </a:t>
            </a:r>
          </a:p>
          <a:p>
            <a:pPr marL="457200" lvl="1" indent="0">
              <a:buNone/>
            </a:pPr>
            <a:r>
              <a:rPr lang="nb-NO" sz="1800" dirty="0">
                <a:solidFill>
                  <a:srgbClr val="000000"/>
                </a:solidFill>
                <a:latin typeface="Arial" panose="020B0604020202020204" pitchFamily="34" charset="0"/>
              </a:rPr>
              <a:t>    skills and </a:t>
            </a:r>
            <a:r>
              <a:rPr lang="nb-NO" sz="1800" dirty="0" err="1">
                <a:solidFill>
                  <a:srgbClr val="000000"/>
                </a:solidFill>
                <a:latin typeface="Arial" panose="020B0604020202020204" pitchFamily="34" charset="0"/>
              </a:rPr>
              <a:t>various</a:t>
            </a:r>
            <a:r>
              <a:rPr lang="nb-NO" sz="1800" dirty="0">
                <a:solidFill>
                  <a:srgbClr val="000000"/>
                </a:solidFill>
                <a:latin typeface="Arial" panose="020B0604020202020204" pitchFamily="34" charset="0"/>
              </a:rPr>
              <a:t> </a:t>
            </a:r>
            <a:r>
              <a:rPr lang="nb-NO" sz="1800" dirty="0" err="1">
                <a:solidFill>
                  <a:srgbClr val="000000"/>
                </a:solidFill>
                <a:latin typeface="Arial" panose="020B0604020202020204" pitchFamily="34" charset="0"/>
              </a:rPr>
              <a:t>educational</a:t>
            </a:r>
            <a:r>
              <a:rPr lang="nb-NO" sz="1800" dirty="0">
                <a:solidFill>
                  <a:srgbClr val="000000"/>
                </a:solidFill>
                <a:latin typeface="Arial" panose="020B0604020202020204" pitchFamily="34" charset="0"/>
              </a:rPr>
              <a:t> </a:t>
            </a:r>
          </a:p>
          <a:p>
            <a:pPr marL="457200" lvl="1" indent="0">
              <a:buNone/>
            </a:pPr>
            <a:r>
              <a:rPr lang="nb-NO" sz="1800" dirty="0">
                <a:solidFill>
                  <a:srgbClr val="000000"/>
                </a:solidFill>
                <a:latin typeface="Arial" panose="020B0604020202020204" pitchFamily="34" charset="0"/>
              </a:rPr>
              <a:t>    </a:t>
            </a:r>
            <a:r>
              <a:rPr lang="nb-NO" sz="1800" dirty="0" err="1">
                <a:solidFill>
                  <a:srgbClr val="000000"/>
                </a:solidFill>
                <a:latin typeface="Arial" panose="020B0604020202020204" pitchFamily="34" charset="0"/>
              </a:rPr>
              <a:t>background</a:t>
            </a:r>
            <a:endParaRPr lang="nb-NO" sz="1800" dirty="0">
              <a:solidFill>
                <a:srgbClr val="000000"/>
              </a:solidFill>
              <a:latin typeface="Arial" panose="020B0604020202020204" pitchFamily="34" charset="0"/>
            </a:endParaRPr>
          </a:p>
        </p:txBody>
      </p:sp>
      <p:sp>
        <p:nvSpPr>
          <p:cNvPr id="5" name="Plassholder for tekst 4">
            <a:extLst>
              <a:ext uri="{FF2B5EF4-FFF2-40B4-BE49-F238E27FC236}">
                <a16:creationId xmlns:a16="http://schemas.microsoft.com/office/drawing/2014/main" id="{11A58AA5-BC8A-E519-F9FC-3FA277BA4B5E}"/>
              </a:ext>
            </a:extLst>
          </p:cNvPr>
          <p:cNvSpPr>
            <a:spLocks noGrp="1"/>
          </p:cNvSpPr>
          <p:nvPr>
            <p:ph type="body" sz="quarter" idx="3"/>
          </p:nvPr>
        </p:nvSpPr>
        <p:spPr/>
        <p:txBody>
          <a:bodyPr>
            <a:normAutofit/>
          </a:bodyPr>
          <a:lstStyle/>
          <a:p>
            <a:r>
              <a:rPr lang="nb-NO" sz="3200" dirty="0" err="1"/>
              <a:t>Learners</a:t>
            </a:r>
            <a:endParaRPr lang="nb-NO" sz="3200" dirty="0"/>
          </a:p>
        </p:txBody>
      </p:sp>
      <p:sp>
        <p:nvSpPr>
          <p:cNvPr id="6" name="Plassholder for innhold 5">
            <a:extLst>
              <a:ext uri="{FF2B5EF4-FFF2-40B4-BE49-F238E27FC236}">
                <a16:creationId xmlns:a16="http://schemas.microsoft.com/office/drawing/2014/main" id="{010949F0-9442-D002-CA76-A97B6F680D4A}"/>
              </a:ext>
            </a:extLst>
          </p:cNvPr>
          <p:cNvSpPr>
            <a:spLocks noGrp="1"/>
          </p:cNvSpPr>
          <p:nvPr>
            <p:ph sz="quarter" idx="4"/>
          </p:nvPr>
        </p:nvSpPr>
        <p:spPr/>
        <p:txBody>
          <a:bodyPr>
            <a:normAutofit lnSpcReduction="10000"/>
          </a:bodyPr>
          <a:lstStyle/>
          <a:p>
            <a:pPr marL="0" indent="0">
              <a:buNone/>
            </a:pPr>
            <a:r>
              <a:rPr lang="en-US" b="0" i="0" u="none" strike="noStrike" baseline="0" dirty="0">
                <a:solidFill>
                  <a:srgbClr val="000000"/>
                </a:solidFill>
                <a:highlight>
                  <a:srgbClr val="FFFF00"/>
                </a:highlight>
                <a:latin typeface="Arial" panose="020B0604020202020204" pitchFamily="34" charset="0"/>
              </a:rPr>
              <a:t>No pilot funding </a:t>
            </a:r>
            <a:r>
              <a:rPr lang="en-US" b="0" i="0" u="none" strike="noStrike" baseline="0" dirty="0">
                <a:solidFill>
                  <a:srgbClr val="000000"/>
                </a:solidFill>
                <a:latin typeface="Arial" panose="020B0604020202020204" pitchFamily="34" charset="0"/>
              </a:rPr>
              <a:t>from EU, </a:t>
            </a:r>
          </a:p>
          <a:p>
            <a:pPr marL="0" indent="0">
              <a:buNone/>
            </a:pPr>
            <a:endParaRPr lang="en-US" dirty="0">
              <a:solidFill>
                <a:srgbClr val="000000"/>
              </a:solidFill>
              <a:latin typeface="Arial" panose="020B0604020202020204" pitchFamily="34" charset="0"/>
            </a:endParaRPr>
          </a:p>
          <a:p>
            <a:pPr marL="0" indent="0">
              <a:buNone/>
            </a:pPr>
            <a:r>
              <a:rPr lang="en-US" b="0" i="0" u="none" strike="noStrike" baseline="0" dirty="0">
                <a:solidFill>
                  <a:srgbClr val="000000"/>
                </a:solidFill>
                <a:latin typeface="Arial" panose="020B0604020202020204" pitchFamily="34" charset="0"/>
              </a:rPr>
              <a:t>But a local pilot funded by the Danish partner yielded positive feedback, particularly on the cohort group model</a:t>
            </a:r>
            <a:endParaRPr lang="nb-NO" dirty="0"/>
          </a:p>
        </p:txBody>
      </p:sp>
      <p:pic>
        <p:nvPicPr>
          <p:cNvPr id="7" name="Bilde 6">
            <a:extLst>
              <a:ext uri="{FF2B5EF4-FFF2-40B4-BE49-F238E27FC236}">
                <a16:creationId xmlns:a16="http://schemas.microsoft.com/office/drawing/2014/main" id="{54FE89A0-EC96-020D-9180-968B817757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5577" y="754427"/>
            <a:ext cx="4209407" cy="802825"/>
          </a:xfrm>
          <a:prstGeom prst="rect">
            <a:avLst/>
          </a:prstGeom>
        </p:spPr>
      </p:pic>
      <p:pic>
        <p:nvPicPr>
          <p:cNvPr id="41" name="Lyd 40">
            <a:hlinkClick r:id="" action="ppaction://media"/>
            <a:extLst>
              <a:ext uri="{FF2B5EF4-FFF2-40B4-BE49-F238E27FC236}">
                <a16:creationId xmlns:a16="http://schemas.microsoft.com/office/drawing/2014/main" id="{9EF25827-BD85-E218-E7FC-C6B5F6A667B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8785791"/>
      </p:ext>
    </p:extLst>
  </p:cSld>
  <p:clrMapOvr>
    <a:masterClrMapping/>
  </p:clrMapOvr>
  <mc:AlternateContent xmlns:mc="http://schemas.openxmlformats.org/markup-compatibility/2006" xmlns:p14="http://schemas.microsoft.com/office/powerpoint/2010/main">
    <mc:Choice Requires="p14">
      <p:transition spd="slow" p14:dur="2000" advTm="52868"/>
    </mc:Choice>
    <mc:Fallback xmlns="">
      <p:transition spd="slow" advTm="52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E26721-D84F-D05B-6F2B-DB431223C1C1}"/>
              </a:ext>
            </a:extLst>
          </p:cNvPr>
          <p:cNvSpPr>
            <a:spLocks noGrp="1"/>
          </p:cNvSpPr>
          <p:nvPr>
            <p:ph type="title"/>
          </p:nvPr>
        </p:nvSpPr>
        <p:spPr>
          <a:xfrm>
            <a:off x="827088" y="606426"/>
            <a:ext cx="10515600" cy="1325563"/>
          </a:xfrm>
        </p:spPr>
        <p:txBody>
          <a:bodyPr/>
          <a:lstStyle/>
          <a:p>
            <a:r>
              <a:rPr lang="nb-NO" sz="5400" b="1" dirty="0" err="1">
                <a:highlight>
                  <a:srgbClr val="00FF00"/>
                </a:highlight>
              </a:rPr>
              <a:t>Impact</a:t>
            </a:r>
            <a:r>
              <a:rPr lang="nb-NO" dirty="0"/>
              <a:t> </a:t>
            </a:r>
          </a:p>
        </p:txBody>
      </p:sp>
      <p:sp>
        <p:nvSpPr>
          <p:cNvPr id="3" name="Plassholder for tekst 2">
            <a:extLst>
              <a:ext uri="{FF2B5EF4-FFF2-40B4-BE49-F238E27FC236}">
                <a16:creationId xmlns:a16="http://schemas.microsoft.com/office/drawing/2014/main" id="{9443E79B-9B40-3B31-7C44-AE6FF89B8F0A}"/>
              </a:ext>
            </a:extLst>
          </p:cNvPr>
          <p:cNvSpPr>
            <a:spLocks noGrp="1"/>
          </p:cNvSpPr>
          <p:nvPr>
            <p:ph type="body" idx="1"/>
          </p:nvPr>
        </p:nvSpPr>
        <p:spPr/>
        <p:txBody>
          <a:bodyPr>
            <a:normAutofit/>
          </a:bodyPr>
          <a:lstStyle/>
          <a:p>
            <a:r>
              <a:rPr lang="nb-NO" sz="3200" u="none" strike="noStrike" baseline="0" dirty="0">
                <a:solidFill>
                  <a:srgbClr val="000000"/>
                </a:solidFill>
                <a:latin typeface="Calibri" panose="020F0502020204030204" pitchFamily="34" charset="0"/>
                <a:cs typeface="Calibri" panose="020F0502020204030204" pitchFamily="34" charset="0"/>
              </a:rPr>
              <a:t>Organization</a:t>
            </a:r>
            <a:r>
              <a:rPr lang="nb-NO" u="none" strike="noStrike" baseline="0" dirty="0">
                <a:solidFill>
                  <a:srgbClr val="000000"/>
                </a:solidFill>
                <a:latin typeface="Calibri" panose="020F0502020204030204" pitchFamily="34" charset="0"/>
                <a:cs typeface="Calibri" panose="020F0502020204030204" pitchFamily="34" charset="0"/>
              </a:rPr>
              <a:t> </a:t>
            </a:r>
            <a:endParaRPr lang="nb-NO" dirty="0">
              <a:latin typeface="Calibri" panose="020F0502020204030204" pitchFamily="34" charset="0"/>
              <a:cs typeface="Calibri" panose="020F0502020204030204" pitchFamily="34" charset="0"/>
            </a:endParaRPr>
          </a:p>
        </p:txBody>
      </p:sp>
      <p:sp>
        <p:nvSpPr>
          <p:cNvPr id="4" name="Plassholder for innhold 3">
            <a:extLst>
              <a:ext uri="{FF2B5EF4-FFF2-40B4-BE49-F238E27FC236}">
                <a16:creationId xmlns:a16="http://schemas.microsoft.com/office/drawing/2014/main" id="{72587B42-F67D-47FE-FA6A-DCFC3D070D17}"/>
              </a:ext>
            </a:extLst>
          </p:cNvPr>
          <p:cNvSpPr>
            <a:spLocks noGrp="1"/>
          </p:cNvSpPr>
          <p:nvPr>
            <p:ph sz="half" idx="2"/>
          </p:nvPr>
        </p:nvSpPr>
        <p:spPr>
          <a:xfrm>
            <a:off x="839788" y="2488166"/>
            <a:ext cx="5157787" cy="3684588"/>
          </a:xfrm>
        </p:spPr>
        <p:txBody>
          <a:bodyPr>
            <a:normAutofit lnSpcReduction="10000"/>
          </a:bodyPr>
          <a:lstStyle/>
          <a:p>
            <a:pPr marL="0" indent="0">
              <a:buNone/>
            </a:pPr>
            <a:r>
              <a:rPr lang="nb-NO" dirty="0"/>
              <a:t>IHU: </a:t>
            </a:r>
            <a:r>
              <a:rPr lang="nb-NO" dirty="0" err="1"/>
              <a:t>contribution</a:t>
            </a:r>
            <a:r>
              <a:rPr lang="nb-NO" dirty="0"/>
              <a:t> to a </a:t>
            </a:r>
            <a:r>
              <a:rPr lang="nb-NO" dirty="0" err="1"/>
              <a:t>new</a:t>
            </a:r>
            <a:r>
              <a:rPr lang="nb-NO" dirty="0"/>
              <a:t> </a:t>
            </a:r>
            <a:r>
              <a:rPr lang="en-US" sz="1800" b="0" i="0" u="none" strike="noStrike" baseline="0" dirty="0">
                <a:solidFill>
                  <a:srgbClr val="000000"/>
                </a:solidFill>
                <a:latin typeface="Arial" panose="020B0604020202020204" pitchFamily="34" charset="0"/>
              </a:rPr>
              <a:t>Research Institute on "Refugees Flow and Crisis Management" </a:t>
            </a:r>
          </a:p>
          <a:p>
            <a:pPr marL="0" indent="0">
              <a:buNone/>
            </a:pPr>
            <a:r>
              <a:rPr lang="en-US" sz="1800" dirty="0" err="1">
                <a:solidFill>
                  <a:srgbClr val="000000"/>
                </a:solidFill>
                <a:latin typeface="Arial" panose="020B0604020202020204" pitchFamily="34" charset="0"/>
              </a:rPr>
              <a:t>Norsk</a:t>
            </a:r>
            <a:r>
              <a:rPr lang="en-US" sz="1800" dirty="0">
                <a:solidFill>
                  <a:srgbClr val="000000"/>
                </a:solidFill>
                <a:latin typeface="Arial" panose="020B0604020202020204" pitchFamily="34" charset="0"/>
              </a:rPr>
              <a:t> Interactive AS: App development</a:t>
            </a:r>
          </a:p>
          <a:p>
            <a:pPr marL="0" indent="0">
              <a:buNone/>
            </a:pPr>
            <a:r>
              <a:rPr lang="en-US" sz="1800" b="1" dirty="0">
                <a:solidFill>
                  <a:srgbClr val="000000"/>
                </a:solidFill>
                <a:latin typeface="Arial" panose="020B0604020202020204" pitchFamily="34" charset="0"/>
              </a:rPr>
              <a:t>For all</a:t>
            </a:r>
            <a:r>
              <a:rPr lang="en-US" sz="1800" dirty="0">
                <a:solidFill>
                  <a:srgbClr val="000000"/>
                </a:solidFill>
                <a:latin typeface="Arial" panose="020B0604020202020204" pitchFamily="34" charset="0"/>
              </a:rPr>
              <a:t>:</a:t>
            </a:r>
          </a:p>
          <a:p>
            <a:r>
              <a:rPr lang="en-US" sz="1800" dirty="0">
                <a:solidFill>
                  <a:srgbClr val="000000"/>
                </a:solidFill>
                <a:latin typeface="Arial" panose="020B0604020202020204" pitchFamily="34" charset="0"/>
              </a:rPr>
              <a:t>Increased knowledge of refugee needs</a:t>
            </a:r>
          </a:p>
          <a:p>
            <a:pPr marL="0" indent="0">
              <a:buNone/>
            </a:pPr>
            <a:endParaRPr lang="nb-NO" dirty="0"/>
          </a:p>
          <a:p>
            <a:r>
              <a:rPr lang="nb-NO" sz="2000" dirty="0" err="1"/>
              <a:t>Use</a:t>
            </a:r>
            <a:r>
              <a:rPr lang="nb-NO" sz="2000" dirty="0"/>
              <a:t> </a:t>
            </a:r>
            <a:r>
              <a:rPr lang="nb-NO" sz="2000" dirty="0" err="1"/>
              <a:t>of</a:t>
            </a:r>
            <a:r>
              <a:rPr lang="nb-NO" sz="2000" dirty="0"/>
              <a:t> UDL</a:t>
            </a:r>
          </a:p>
          <a:p>
            <a:r>
              <a:rPr lang="en-US" sz="1800" b="0" i="0" u="none" strike="noStrike" baseline="0" dirty="0">
                <a:solidFill>
                  <a:srgbClr val="000000"/>
                </a:solidFill>
                <a:latin typeface="Arial" panose="020B0604020202020204" pitchFamily="34" charset="0"/>
              </a:rPr>
              <a:t>micro-credentialling and </a:t>
            </a:r>
          </a:p>
          <a:p>
            <a:r>
              <a:rPr lang="en-US" sz="1800" b="0" i="0" u="none" strike="noStrike" baseline="0" dirty="0">
                <a:solidFill>
                  <a:srgbClr val="000000"/>
                </a:solidFill>
                <a:latin typeface="Arial" panose="020B0604020202020204" pitchFamily="34" charset="0"/>
              </a:rPr>
              <a:t>the pedagogy of transformative learning circles. </a:t>
            </a:r>
            <a:endParaRPr lang="nb-NO" sz="2000" dirty="0"/>
          </a:p>
        </p:txBody>
      </p:sp>
      <p:sp>
        <p:nvSpPr>
          <p:cNvPr id="5" name="Plassholder for tekst 4">
            <a:extLst>
              <a:ext uri="{FF2B5EF4-FFF2-40B4-BE49-F238E27FC236}">
                <a16:creationId xmlns:a16="http://schemas.microsoft.com/office/drawing/2014/main" id="{11A58AA5-BC8A-E519-F9FC-3FA277BA4B5E}"/>
              </a:ext>
            </a:extLst>
          </p:cNvPr>
          <p:cNvSpPr>
            <a:spLocks noGrp="1"/>
          </p:cNvSpPr>
          <p:nvPr>
            <p:ph type="body" sz="quarter" idx="3"/>
          </p:nvPr>
        </p:nvSpPr>
        <p:spPr/>
        <p:txBody>
          <a:bodyPr>
            <a:normAutofit/>
          </a:bodyPr>
          <a:lstStyle/>
          <a:p>
            <a:r>
              <a:rPr lang="nb-NO" sz="3200" dirty="0"/>
              <a:t>SYSTEMIC</a:t>
            </a:r>
          </a:p>
        </p:txBody>
      </p:sp>
      <p:sp>
        <p:nvSpPr>
          <p:cNvPr id="6" name="Plassholder for innhold 5">
            <a:extLst>
              <a:ext uri="{FF2B5EF4-FFF2-40B4-BE49-F238E27FC236}">
                <a16:creationId xmlns:a16="http://schemas.microsoft.com/office/drawing/2014/main" id="{010949F0-9442-D002-CA76-A97B6F680D4A}"/>
              </a:ext>
            </a:extLst>
          </p:cNvPr>
          <p:cNvSpPr>
            <a:spLocks noGrp="1"/>
          </p:cNvSpPr>
          <p:nvPr>
            <p:ph sz="quarter" idx="4"/>
          </p:nvPr>
        </p:nvSpPr>
        <p:spPr/>
        <p:txBody>
          <a:bodyPr>
            <a:normAutofit lnSpcReduction="10000"/>
          </a:bodyPr>
          <a:lstStyle/>
          <a:p>
            <a:r>
              <a:rPr lang="nb-NO" dirty="0" err="1"/>
              <a:t>Establish</a:t>
            </a:r>
            <a:r>
              <a:rPr lang="nb-NO" dirty="0"/>
              <a:t> </a:t>
            </a:r>
            <a:r>
              <a:rPr lang="nb-NO" dirty="0" err="1"/>
              <a:t>better</a:t>
            </a:r>
            <a:r>
              <a:rPr lang="nb-NO" dirty="0"/>
              <a:t> </a:t>
            </a:r>
            <a:r>
              <a:rPr lang="nb-NO" dirty="0" err="1"/>
              <a:t>connections</a:t>
            </a:r>
            <a:r>
              <a:rPr lang="nb-NO" dirty="0"/>
              <a:t> </a:t>
            </a:r>
            <a:r>
              <a:rPr lang="nb-NO" dirty="0" err="1"/>
              <a:t>between</a:t>
            </a:r>
            <a:r>
              <a:rPr lang="nb-NO" dirty="0"/>
              <a:t> </a:t>
            </a:r>
            <a:r>
              <a:rPr lang="nb-NO" dirty="0" err="1"/>
              <a:t>the</a:t>
            </a:r>
            <a:r>
              <a:rPr lang="nb-NO" dirty="0"/>
              <a:t> Partners in 9C</a:t>
            </a:r>
            <a:br>
              <a:rPr lang="nb-NO" dirty="0"/>
            </a:br>
            <a:r>
              <a:rPr lang="nb-NO" dirty="0" err="1"/>
              <a:t>with</a:t>
            </a:r>
            <a:r>
              <a:rPr lang="nb-NO" dirty="0"/>
              <a:t> </a:t>
            </a:r>
            <a:r>
              <a:rPr lang="nb-NO" dirty="0" err="1"/>
              <a:t>refugee</a:t>
            </a:r>
            <a:r>
              <a:rPr lang="nb-NO" dirty="0"/>
              <a:t> </a:t>
            </a:r>
            <a:r>
              <a:rPr lang="nb-NO" dirty="0" err="1"/>
              <a:t>supporting</a:t>
            </a:r>
            <a:r>
              <a:rPr lang="nb-NO" dirty="0"/>
              <a:t> </a:t>
            </a:r>
            <a:r>
              <a:rPr lang="nb-NO" dirty="0" err="1"/>
              <a:t>organizations</a:t>
            </a:r>
            <a:r>
              <a:rPr lang="nb-NO" dirty="0"/>
              <a:t> in </a:t>
            </a:r>
            <a:r>
              <a:rPr lang="nb-NO" dirty="0" err="1"/>
              <a:t>Greece</a:t>
            </a:r>
            <a:r>
              <a:rPr lang="nb-NO" dirty="0"/>
              <a:t>, </a:t>
            </a:r>
            <a:r>
              <a:rPr lang="nb-NO" dirty="0" err="1"/>
              <a:t>Italy</a:t>
            </a:r>
            <a:r>
              <a:rPr lang="nb-NO" dirty="0"/>
              <a:t> and </a:t>
            </a:r>
            <a:r>
              <a:rPr lang="nb-NO" dirty="0" err="1"/>
              <a:t>Lithuania</a:t>
            </a:r>
            <a:endParaRPr lang="nb-NO" dirty="0"/>
          </a:p>
          <a:p>
            <a:r>
              <a:rPr lang="nb-NO" dirty="0"/>
              <a:t>Feedback to EU </a:t>
            </a:r>
            <a:r>
              <a:rPr lang="nb-NO" dirty="0" err="1"/>
              <a:t>of</a:t>
            </a:r>
            <a:r>
              <a:rPr lang="nb-NO" dirty="0"/>
              <a:t> EU skills </a:t>
            </a:r>
            <a:r>
              <a:rPr lang="nb-NO" dirty="0" err="1"/>
              <a:t>profile</a:t>
            </a:r>
            <a:r>
              <a:rPr lang="nb-NO" dirty="0"/>
              <a:t> </a:t>
            </a:r>
            <a:r>
              <a:rPr lang="nb-NO" dirty="0" err="1"/>
              <a:t>tool</a:t>
            </a:r>
            <a:r>
              <a:rPr lang="nb-NO" dirty="0"/>
              <a:t> to cover </a:t>
            </a:r>
            <a:r>
              <a:rPr lang="nb-NO" dirty="0" err="1"/>
              <a:t>entrepreneurship</a:t>
            </a:r>
            <a:r>
              <a:rPr lang="nb-NO" dirty="0"/>
              <a:t> in a </a:t>
            </a:r>
            <a:r>
              <a:rPr lang="nb-NO" dirty="0" err="1"/>
              <a:t>better</a:t>
            </a:r>
            <a:r>
              <a:rPr lang="nb-NO" dirty="0"/>
              <a:t> </a:t>
            </a:r>
            <a:r>
              <a:rPr lang="nb-NO" dirty="0" err="1"/>
              <a:t>way</a:t>
            </a:r>
            <a:r>
              <a:rPr lang="nb-NO" dirty="0"/>
              <a:t>. </a:t>
            </a:r>
          </a:p>
        </p:txBody>
      </p:sp>
      <p:pic>
        <p:nvPicPr>
          <p:cNvPr id="7" name="Bilde 6">
            <a:extLst>
              <a:ext uri="{FF2B5EF4-FFF2-40B4-BE49-F238E27FC236}">
                <a16:creationId xmlns:a16="http://schemas.microsoft.com/office/drawing/2014/main" id="{54FE89A0-EC96-020D-9180-968B817757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5577" y="754427"/>
            <a:ext cx="4209407" cy="802825"/>
          </a:xfrm>
          <a:prstGeom prst="rect">
            <a:avLst/>
          </a:prstGeom>
        </p:spPr>
      </p:pic>
      <p:sp>
        <p:nvSpPr>
          <p:cNvPr id="8" name="Pil: høyre 7">
            <a:extLst>
              <a:ext uri="{FF2B5EF4-FFF2-40B4-BE49-F238E27FC236}">
                <a16:creationId xmlns:a16="http://schemas.microsoft.com/office/drawing/2014/main" id="{44B2C585-EB9C-5107-F993-14194CE4E207}"/>
              </a:ext>
            </a:extLst>
          </p:cNvPr>
          <p:cNvSpPr/>
          <p:nvPr/>
        </p:nvSpPr>
        <p:spPr>
          <a:xfrm>
            <a:off x="1216325" y="4330460"/>
            <a:ext cx="560717" cy="1897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2" name="Lyd 31">
            <a:hlinkClick r:id="" action="ppaction://media"/>
            <a:extLst>
              <a:ext uri="{FF2B5EF4-FFF2-40B4-BE49-F238E27FC236}">
                <a16:creationId xmlns:a16="http://schemas.microsoft.com/office/drawing/2014/main" id="{D29D464B-0FDE-44E9-051F-97C90A552A1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086221"/>
      </p:ext>
    </p:extLst>
  </p:cSld>
  <p:clrMapOvr>
    <a:masterClrMapping/>
  </p:clrMapOvr>
  <mc:AlternateContent xmlns:mc="http://schemas.openxmlformats.org/markup-compatibility/2006" xmlns:p14="http://schemas.microsoft.com/office/powerpoint/2010/main">
    <mc:Choice Requires="p14">
      <p:transition spd="slow" p14:dur="2000" advTm="94743"/>
    </mc:Choice>
    <mc:Fallback xmlns="">
      <p:transition spd="slow" advTm="94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E26721-D84F-D05B-6F2B-DB431223C1C1}"/>
              </a:ext>
            </a:extLst>
          </p:cNvPr>
          <p:cNvSpPr>
            <a:spLocks noGrp="1"/>
          </p:cNvSpPr>
          <p:nvPr>
            <p:ph type="title"/>
          </p:nvPr>
        </p:nvSpPr>
        <p:spPr>
          <a:xfrm>
            <a:off x="827088" y="606426"/>
            <a:ext cx="10515600" cy="1325563"/>
          </a:xfrm>
        </p:spPr>
        <p:txBody>
          <a:bodyPr/>
          <a:lstStyle/>
          <a:p>
            <a:r>
              <a:rPr lang="nb-NO" sz="5400" b="1" dirty="0" err="1">
                <a:highlight>
                  <a:srgbClr val="00FF00"/>
                </a:highlight>
              </a:rPr>
              <a:t>Impact</a:t>
            </a:r>
            <a:r>
              <a:rPr lang="nb-NO" dirty="0"/>
              <a:t> </a:t>
            </a:r>
          </a:p>
        </p:txBody>
      </p:sp>
      <p:sp>
        <p:nvSpPr>
          <p:cNvPr id="3" name="Plassholder for tekst 2">
            <a:extLst>
              <a:ext uri="{FF2B5EF4-FFF2-40B4-BE49-F238E27FC236}">
                <a16:creationId xmlns:a16="http://schemas.microsoft.com/office/drawing/2014/main" id="{9443E79B-9B40-3B31-7C44-AE6FF89B8F0A}"/>
              </a:ext>
            </a:extLst>
          </p:cNvPr>
          <p:cNvSpPr>
            <a:spLocks noGrp="1"/>
          </p:cNvSpPr>
          <p:nvPr>
            <p:ph type="body" idx="1"/>
          </p:nvPr>
        </p:nvSpPr>
        <p:spPr/>
        <p:txBody>
          <a:bodyPr>
            <a:normAutofit/>
          </a:bodyPr>
          <a:lstStyle/>
          <a:p>
            <a:r>
              <a:rPr lang="nb-NO" sz="3200" dirty="0"/>
              <a:t>Staff</a:t>
            </a:r>
          </a:p>
        </p:txBody>
      </p:sp>
      <p:sp>
        <p:nvSpPr>
          <p:cNvPr id="4" name="Plassholder for innhold 3">
            <a:extLst>
              <a:ext uri="{FF2B5EF4-FFF2-40B4-BE49-F238E27FC236}">
                <a16:creationId xmlns:a16="http://schemas.microsoft.com/office/drawing/2014/main" id="{72587B42-F67D-47FE-FA6A-DCFC3D070D17}"/>
              </a:ext>
            </a:extLst>
          </p:cNvPr>
          <p:cNvSpPr>
            <a:spLocks noGrp="1"/>
          </p:cNvSpPr>
          <p:nvPr>
            <p:ph sz="half" idx="2"/>
          </p:nvPr>
        </p:nvSpPr>
        <p:spPr>
          <a:xfrm>
            <a:off x="839788" y="2505075"/>
            <a:ext cx="5157787" cy="3999242"/>
          </a:xfrm>
        </p:spPr>
        <p:txBody>
          <a:bodyPr>
            <a:normAutofit lnSpcReduction="10000"/>
          </a:bodyPr>
          <a:lstStyle/>
          <a:p>
            <a:r>
              <a:rPr lang="nb-NO" dirty="0">
                <a:solidFill>
                  <a:srgbClr val="000000"/>
                </a:solidFill>
                <a:latin typeface="Arial" panose="020B0604020202020204" pitchFamily="34" charset="0"/>
              </a:rPr>
              <a:t>TISIP and NTNU:</a:t>
            </a:r>
            <a:br>
              <a:rPr lang="nb-NO" dirty="0">
                <a:solidFill>
                  <a:srgbClr val="000000"/>
                </a:solidFill>
                <a:latin typeface="Arial" panose="020B0604020202020204" pitchFamily="34" charset="0"/>
              </a:rPr>
            </a:br>
            <a:r>
              <a:rPr lang="nb-NO" dirty="0" err="1">
                <a:solidFill>
                  <a:srgbClr val="000000"/>
                </a:solidFill>
                <a:latin typeface="Arial" panose="020B0604020202020204" pitchFamily="34" charset="0"/>
              </a:rPr>
              <a:t>Implementing</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cources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on</a:t>
            </a:r>
            <a:r>
              <a:rPr lang="nb-NO" dirty="0">
                <a:solidFill>
                  <a:srgbClr val="000000"/>
                </a:solidFill>
                <a:latin typeface="Arial" panose="020B0604020202020204" pitchFamily="34" charset="0"/>
              </a:rPr>
              <a:t> a </a:t>
            </a:r>
            <a:r>
              <a:rPr lang="nb-NO" dirty="0" err="1">
                <a:solidFill>
                  <a:srgbClr val="000000"/>
                </a:solidFill>
                <a:highlight>
                  <a:srgbClr val="FFFF00"/>
                </a:highlight>
                <a:latin typeface="Arial" panose="020B0604020202020204" pitchFamily="34" charset="0"/>
              </a:rPr>
              <a:t>low</a:t>
            </a:r>
            <a:r>
              <a:rPr lang="nb-NO" dirty="0">
                <a:solidFill>
                  <a:srgbClr val="000000"/>
                </a:solidFill>
                <a:highlight>
                  <a:srgbClr val="FFFF00"/>
                </a:highlight>
                <a:latin typeface="Arial" panose="020B0604020202020204" pitchFamily="34" charset="0"/>
              </a:rPr>
              <a:t> </a:t>
            </a:r>
            <a:r>
              <a:rPr lang="nb-NO" dirty="0" err="1">
                <a:solidFill>
                  <a:srgbClr val="000000"/>
                </a:solidFill>
                <a:highlight>
                  <a:srgbClr val="FFFF00"/>
                </a:highlight>
                <a:latin typeface="Arial" panose="020B0604020202020204" pitchFamily="34" charset="0"/>
              </a:rPr>
              <a:t>tech</a:t>
            </a:r>
            <a:r>
              <a:rPr lang="nb-NO" dirty="0">
                <a:solidFill>
                  <a:srgbClr val="000000"/>
                </a:solidFill>
                <a:highlight>
                  <a:srgbClr val="FFFF00"/>
                </a:highlight>
                <a:latin typeface="Arial" panose="020B0604020202020204" pitchFamily="34" charset="0"/>
              </a:rPr>
              <a:t> </a:t>
            </a:r>
            <a:r>
              <a:rPr lang="nb-NO" dirty="0" err="1">
                <a:solidFill>
                  <a:srgbClr val="000000"/>
                </a:solidFill>
                <a:highlight>
                  <a:srgbClr val="FFFF00"/>
                </a:highlight>
                <a:latin typeface="Arial" panose="020B0604020202020204" pitchFamily="34" charset="0"/>
              </a:rPr>
              <a:t>platform</a:t>
            </a:r>
            <a:endParaRPr lang="nb-NO" dirty="0">
              <a:solidFill>
                <a:srgbClr val="000000"/>
              </a:solidFill>
              <a:highlight>
                <a:srgbClr val="FFFF00"/>
              </a:highlight>
              <a:latin typeface="Arial" panose="020B0604020202020204" pitchFamily="34" charset="0"/>
            </a:endParaRPr>
          </a:p>
          <a:p>
            <a:r>
              <a:rPr lang="nb-NO" dirty="0">
                <a:solidFill>
                  <a:srgbClr val="000000"/>
                </a:solidFill>
                <a:latin typeface="Arial" panose="020B0604020202020204" pitchFamily="34" charset="0"/>
              </a:rPr>
              <a:t>U </a:t>
            </a:r>
            <a:r>
              <a:rPr lang="nb-NO" dirty="0" err="1">
                <a:solidFill>
                  <a:srgbClr val="000000"/>
                </a:solidFill>
                <a:latin typeface="Arial" panose="020B0604020202020204" pitchFamily="34" charset="0"/>
              </a:rPr>
              <a:t>of</a:t>
            </a:r>
            <a:r>
              <a:rPr lang="nb-NO" dirty="0">
                <a:solidFill>
                  <a:srgbClr val="000000"/>
                </a:solidFill>
                <a:latin typeface="Arial" panose="020B0604020202020204" pitchFamily="34" charset="0"/>
              </a:rPr>
              <a:t> Rome:</a:t>
            </a:r>
          </a:p>
          <a:p>
            <a:pPr marL="0" indent="0">
              <a:buNone/>
            </a:pPr>
            <a:r>
              <a:rPr lang="nb-NO" dirty="0">
                <a:solidFill>
                  <a:srgbClr val="000000"/>
                </a:solidFill>
                <a:latin typeface="Arial" panose="020B0604020202020204" pitchFamily="34" charset="0"/>
              </a:rPr>
              <a:t>  How to </a:t>
            </a:r>
            <a:r>
              <a:rPr lang="nb-NO" dirty="0" err="1">
                <a:solidFill>
                  <a:srgbClr val="000000"/>
                </a:solidFill>
                <a:latin typeface="Arial" panose="020B0604020202020204" pitchFamily="34" charset="0"/>
              </a:rPr>
              <a:t>implement</a:t>
            </a:r>
            <a:br>
              <a:rPr lang="nb-NO" dirty="0">
                <a:solidFill>
                  <a:srgbClr val="000000"/>
                </a:solidFill>
                <a:latin typeface="Arial" panose="020B0604020202020204" pitchFamily="34" charset="0"/>
              </a:rPr>
            </a:br>
            <a:r>
              <a:rPr lang="nb-NO" dirty="0">
                <a:solidFill>
                  <a:srgbClr val="000000"/>
                </a:solidFill>
                <a:latin typeface="Arial" panose="020B0604020202020204" pitchFamily="34" charset="0"/>
              </a:rPr>
              <a:t>  </a:t>
            </a:r>
            <a:r>
              <a:rPr lang="nb-NO" dirty="0">
                <a:solidFill>
                  <a:srgbClr val="000000"/>
                </a:solidFill>
                <a:highlight>
                  <a:srgbClr val="FFFF00"/>
                </a:highlight>
                <a:latin typeface="Arial" panose="020B0604020202020204" pitchFamily="34" charset="0"/>
              </a:rPr>
              <a:t>Micro </a:t>
            </a:r>
            <a:r>
              <a:rPr lang="nb-NO" dirty="0" err="1">
                <a:solidFill>
                  <a:srgbClr val="000000"/>
                </a:solidFill>
                <a:highlight>
                  <a:srgbClr val="FFFF00"/>
                </a:highlight>
                <a:latin typeface="Arial" panose="020B0604020202020204" pitchFamily="34" charset="0"/>
              </a:rPr>
              <a:t>credentials</a:t>
            </a:r>
            <a:endParaRPr lang="nb-NO" dirty="0">
              <a:solidFill>
                <a:srgbClr val="000000"/>
              </a:solidFill>
              <a:highlight>
                <a:srgbClr val="FFFF00"/>
              </a:highlight>
              <a:latin typeface="Arial" panose="020B0604020202020204" pitchFamily="34" charset="0"/>
            </a:endParaRPr>
          </a:p>
        </p:txBody>
      </p:sp>
      <p:sp>
        <p:nvSpPr>
          <p:cNvPr id="5" name="Plassholder for tekst 4">
            <a:extLst>
              <a:ext uri="{FF2B5EF4-FFF2-40B4-BE49-F238E27FC236}">
                <a16:creationId xmlns:a16="http://schemas.microsoft.com/office/drawing/2014/main" id="{11A58AA5-BC8A-E519-F9FC-3FA277BA4B5E}"/>
              </a:ext>
            </a:extLst>
          </p:cNvPr>
          <p:cNvSpPr>
            <a:spLocks noGrp="1"/>
          </p:cNvSpPr>
          <p:nvPr>
            <p:ph type="body" sz="quarter" idx="3"/>
          </p:nvPr>
        </p:nvSpPr>
        <p:spPr/>
        <p:txBody>
          <a:bodyPr>
            <a:normAutofit/>
          </a:bodyPr>
          <a:lstStyle/>
          <a:p>
            <a:r>
              <a:rPr lang="nb-NO" sz="3200" dirty="0" err="1"/>
              <a:t>Learners</a:t>
            </a:r>
            <a:endParaRPr lang="nb-NO" sz="3200" dirty="0"/>
          </a:p>
        </p:txBody>
      </p:sp>
      <p:sp>
        <p:nvSpPr>
          <p:cNvPr id="6" name="Plassholder for innhold 5">
            <a:extLst>
              <a:ext uri="{FF2B5EF4-FFF2-40B4-BE49-F238E27FC236}">
                <a16:creationId xmlns:a16="http://schemas.microsoft.com/office/drawing/2014/main" id="{010949F0-9442-D002-CA76-A97B6F680D4A}"/>
              </a:ext>
            </a:extLst>
          </p:cNvPr>
          <p:cNvSpPr>
            <a:spLocks noGrp="1"/>
          </p:cNvSpPr>
          <p:nvPr>
            <p:ph sz="quarter" idx="4"/>
          </p:nvPr>
        </p:nvSpPr>
        <p:spPr/>
        <p:txBody>
          <a:bodyPr>
            <a:normAutofit lnSpcReduction="10000"/>
          </a:bodyPr>
          <a:lstStyle/>
          <a:p>
            <a:pPr marL="0" indent="0">
              <a:buNone/>
            </a:pPr>
            <a:r>
              <a:rPr lang="en-US" b="0" i="0" u="none" strike="noStrike" baseline="0" dirty="0">
                <a:solidFill>
                  <a:srgbClr val="000000"/>
                </a:solidFill>
                <a:highlight>
                  <a:srgbClr val="FFFF00"/>
                </a:highlight>
                <a:latin typeface="Arial" panose="020B0604020202020204" pitchFamily="34" charset="0"/>
              </a:rPr>
              <a:t>Still no pilot funding </a:t>
            </a:r>
            <a:r>
              <a:rPr lang="en-US" b="0" i="0" u="none" strike="noStrike" baseline="0" dirty="0">
                <a:solidFill>
                  <a:srgbClr val="000000"/>
                </a:solidFill>
                <a:latin typeface="Arial" panose="020B0604020202020204" pitchFamily="34" charset="0"/>
              </a:rPr>
              <a:t>from EU, </a:t>
            </a:r>
          </a:p>
          <a:p>
            <a:pPr marL="0" indent="0">
              <a:buNone/>
            </a:pPr>
            <a:endParaRPr lang="en-US" dirty="0">
              <a:solidFill>
                <a:srgbClr val="000000"/>
              </a:solidFill>
              <a:latin typeface="Arial" panose="020B0604020202020204" pitchFamily="34" charset="0"/>
            </a:endParaRPr>
          </a:p>
          <a:p>
            <a:pPr marL="0" indent="0">
              <a:buNone/>
            </a:pPr>
            <a:r>
              <a:rPr lang="en-US" b="0" i="0" u="none" strike="noStrike" baseline="0" dirty="0">
                <a:solidFill>
                  <a:srgbClr val="000000"/>
                </a:solidFill>
                <a:latin typeface="Arial" panose="020B0604020202020204" pitchFamily="34" charset="0"/>
              </a:rPr>
              <a:t>The 9C and M9C courses was presented shortly to refugees and refugee supporting organizations at Multiplier events. They that gave positive feedback and wanted to use the courses (Letter of intent)</a:t>
            </a:r>
            <a:endParaRPr lang="nb-NO" dirty="0"/>
          </a:p>
        </p:txBody>
      </p:sp>
      <p:pic>
        <p:nvPicPr>
          <p:cNvPr id="8" name="Picture 5">
            <a:extLst>
              <a:ext uri="{FF2B5EF4-FFF2-40B4-BE49-F238E27FC236}">
                <a16:creationId xmlns:a16="http://schemas.microsoft.com/office/drawing/2014/main" id="{FA653849-13E9-E362-8179-5D12140EAB5E}"/>
              </a:ext>
            </a:extLst>
          </p:cNvPr>
          <p:cNvPicPr>
            <a:picLocks noChangeAspect="1"/>
          </p:cNvPicPr>
          <p:nvPr/>
        </p:nvPicPr>
        <p:blipFill>
          <a:blip r:embed="rId4"/>
          <a:stretch>
            <a:fillRect/>
          </a:stretch>
        </p:blipFill>
        <p:spPr>
          <a:xfrm>
            <a:off x="6096000" y="601532"/>
            <a:ext cx="4206108" cy="1084525"/>
          </a:xfrm>
          <a:prstGeom prst="rect">
            <a:avLst/>
          </a:prstGeom>
        </p:spPr>
      </p:pic>
      <p:pic>
        <p:nvPicPr>
          <p:cNvPr id="21" name="Lyd 20">
            <a:hlinkClick r:id="" action="ppaction://media"/>
            <a:extLst>
              <a:ext uri="{FF2B5EF4-FFF2-40B4-BE49-F238E27FC236}">
                <a16:creationId xmlns:a16="http://schemas.microsoft.com/office/drawing/2014/main" id="{495378B8-923F-C9E1-4240-810277B8BCC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8954379"/>
      </p:ext>
    </p:extLst>
  </p:cSld>
  <p:clrMapOvr>
    <a:masterClrMapping/>
  </p:clrMapOvr>
  <mc:AlternateContent xmlns:mc="http://schemas.openxmlformats.org/markup-compatibility/2006" xmlns:p14="http://schemas.microsoft.com/office/powerpoint/2010/main">
    <mc:Choice Requires="p14">
      <p:transition spd="slow" p14:dur="2000" advTm="73043"/>
    </mc:Choice>
    <mc:Fallback xmlns="">
      <p:transition spd="slow" advTm="73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E26721-D84F-D05B-6F2B-DB431223C1C1}"/>
              </a:ext>
            </a:extLst>
          </p:cNvPr>
          <p:cNvSpPr>
            <a:spLocks noGrp="1"/>
          </p:cNvSpPr>
          <p:nvPr>
            <p:ph type="title"/>
          </p:nvPr>
        </p:nvSpPr>
        <p:spPr>
          <a:xfrm>
            <a:off x="827088" y="606426"/>
            <a:ext cx="10515600" cy="1325563"/>
          </a:xfrm>
        </p:spPr>
        <p:txBody>
          <a:bodyPr/>
          <a:lstStyle/>
          <a:p>
            <a:r>
              <a:rPr lang="nb-NO" sz="5400" b="1" dirty="0" err="1">
                <a:highlight>
                  <a:srgbClr val="00FF00"/>
                </a:highlight>
              </a:rPr>
              <a:t>Impact</a:t>
            </a:r>
            <a:r>
              <a:rPr lang="nb-NO" dirty="0"/>
              <a:t> </a:t>
            </a:r>
          </a:p>
        </p:txBody>
      </p:sp>
      <p:sp>
        <p:nvSpPr>
          <p:cNvPr id="3" name="Plassholder for tekst 2">
            <a:extLst>
              <a:ext uri="{FF2B5EF4-FFF2-40B4-BE49-F238E27FC236}">
                <a16:creationId xmlns:a16="http://schemas.microsoft.com/office/drawing/2014/main" id="{9443E79B-9B40-3B31-7C44-AE6FF89B8F0A}"/>
              </a:ext>
            </a:extLst>
          </p:cNvPr>
          <p:cNvSpPr>
            <a:spLocks noGrp="1"/>
          </p:cNvSpPr>
          <p:nvPr>
            <p:ph type="body" idx="1"/>
          </p:nvPr>
        </p:nvSpPr>
        <p:spPr/>
        <p:txBody>
          <a:bodyPr>
            <a:normAutofit/>
          </a:bodyPr>
          <a:lstStyle/>
          <a:p>
            <a:r>
              <a:rPr lang="nb-NO" sz="3200" u="none" strike="noStrike" baseline="0" dirty="0">
                <a:solidFill>
                  <a:srgbClr val="000000"/>
                </a:solidFill>
                <a:latin typeface="Calibri" panose="020F0502020204030204" pitchFamily="34" charset="0"/>
                <a:cs typeface="Calibri" panose="020F0502020204030204" pitchFamily="34" charset="0"/>
              </a:rPr>
              <a:t>Organization</a:t>
            </a:r>
            <a:r>
              <a:rPr lang="nb-NO" u="none" strike="noStrike" baseline="0" dirty="0">
                <a:solidFill>
                  <a:srgbClr val="000000"/>
                </a:solidFill>
                <a:latin typeface="Calibri" panose="020F0502020204030204" pitchFamily="34" charset="0"/>
                <a:cs typeface="Calibri" panose="020F0502020204030204" pitchFamily="34" charset="0"/>
              </a:rPr>
              <a:t> </a:t>
            </a:r>
            <a:endParaRPr lang="nb-NO" dirty="0">
              <a:latin typeface="Calibri" panose="020F0502020204030204" pitchFamily="34" charset="0"/>
              <a:cs typeface="Calibri" panose="020F0502020204030204" pitchFamily="34" charset="0"/>
            </a:endParaRPr>
          </a:p>
        </p:txBody>
      </p:sp>
      <p:sp>
        <p:nvSpPr>
          <p:cNvPr id="4" name="Plassholder for innhold 3">
            <a:extLst>
              <a:ext uri="{FF2B5EF4-FFF2-40B4-BE49-F238E27FC236}">
                <a16:creationId xmlns:a16="http://schemas.microsoft.com/office/drawing/2014/main" id="{72587B42-F67D-47FE-FA6A-DCFC3D070D17}"/>
              </a:ext>
            </a:extLst>
          </p:cNvPr>
          <p:cNvSpPr>
            <a:spLocks noGrp="1"/>
          </p:cNvSpPr>
          <p:nvPr>
            <p:ph sz="half" idx="2"/>
          </p:nvPr>
        </p:nvSpPr>
        <p:spPr>
          <a:xfrm>
            <a:off x="839788" y="2488166"/>
            <a:ext cx="5157787" cy="3684588"/>
          </a:xfrm>
        </p:spPr>
        <p:txBody>
          <a:bodyPr>
            <a:normAutofit lnSpcReduction="10000"/>
          </a:bodyPr>
          <a:lstStyle/>
          <a:p>
            <a:pPr marL="0" indent="0">
              <a:buNone/>
            </a:pPr>
            <a:r>
              <a:rPr lang="nb-NO" sz="2000" b="1" dirty="0"/>
              <a:t>IHU:</a:t>
            </a:r>
          </a:p>
          <a:p>
            <a:pPr marL="0" indent="0">
              <a:buNone/>
            </a:pPr>
            <a:r>
              <a:rPr lang="nb-NO" sz="2000" dirty="0" err="1"/>
              <a:t>Developed</a:t>
            </a:r>
            <a:r>
              <a:rPr lang="nb-NO" sz="2000" dirty="0"/>
              <a:t> a </a:t>
            </a:r>
            <a:r>
              <a:rPr lang="nb-NO" sz="2000" dirty="0" err="1"/>
              <a:t>Entrepreneurship</a:t>
            </a:r>
            <a:r>
              <a:rPr lang="nb-NO" sz="2000" dirty="0"/>
              <a:t> </a:t>
            </a:r>
            <a:r>
              <a:rPr lang="nb-NO" sz="2000" dirty="0" err="1"/>
              <a:t>diagnostic</a:t>
            </a:r>
            <a:r>
              <a:rPr lang="nb-NO" sz="2000" dirty="0"/>
              <a:t> </a:t>
            </a:r>
            <a:r>
              <a:rPr lang="nb-NO" sz="2000" dirty="0" err="1"/>
              <a:t>tool</a:t>
            </a:r>
            <a:r>
              <a:rPr lang="nb-NO" sz="2000" dirty="0"/>
              <a:t> and used it in </a:t>
            </a:r>
            <a:r>
              <a:rPr lang="nb-NO" sz="2000" dirty="0" err="1"/>
              <a:t>their</a:t>
            </a:r>
            <a:r>
              <a:rPr lang="nb-NO" sz="2000" dirty="0"/>
              <a:t> </a:t>
            </a:r>
            <a:r>
              <a:rPr lang="nb-NO" sz="2000" dirty="0" err="1"/>
              <a:t>university</a:t>
            </a:r>
            <a:r>
              <a:rPr lang="nb-NO" sz="2000" dirty="0"/>
              <a:t> </a:t>
            </a:r>
            <a:r>
              <a:rPr lang="nb-NO" sz="2000" dirty="0" err="1"/>
              <a:t>courses</a:t>
            </a:r>
            <a:r>
              <a:rPr lang="nb-NO" sz="2000" dirty="0"/>
              <a:t>.</a:t>
            </a:r>
          </a:p>
          <a:p>
            <a:pPr marL="0" indent="0">
              <a:buNone/>
            </a:pPr>
            <a:r>
              <a:rPr lang="nb-NO" sz="2000" b="1" dirty="0" err="1"/>
              <a:t>Crea</a:t>
            </a:r>
            <a:r>
              <a:rPr lang="nb-NO" sz="2000" b="1" dirty="0"/>
              <a:t>:</a:t>
            </a:r>
          </a:p>
          <a:p>
            <a:pPr marL="0" indent="0">
              <a:buNone/>
            </a:pPr>
            <a:r>
              <a:rPr lang="nb-NO" sz="2000" dirty="0" err="1"/>
              <a:t>Implementing</a:t>
            </a:r>
            <a:r>
              <a:rPr lang="nb-NO" sz="2000" dirty="0"/>
              <a:t> 9C and M9C for </a:t>
            </a:r>
            <a:r>
              <a:rPr lang="nb-NO" sz="2000" dirty="0" err="1"/>
              <a:t>their</a:t>
            </a:r>
            <a:r>
              <a:rPr lang="nb-NO" sz="2000" dirty="0"/>
              <a:t> </a:t>
            </a:r>
            <a:r>
              <a:rPr lang="nb-NO" sz="2000" dirty="0" err="1"/>
              <a:t>further</a:t>
            </a:r>
            <a:r>
              <a:rPr lang="nb-NO" sz="2000" dirty="0"/>
              <a:t> </a:t>
            </a:r>
            <a:r>
              <a:rPr lang="nb-NO" sz="2000" dirty="0" err="1"/>
              <a:t>work</a:t>
            </a:r>
            <a:r>
              <a:rPr lang="nb-NO" sz="2000" dirty="0"/>
              <a:t> </a:t>
            </a:r>
            <a:r>
              <a:rPr lang="nb-NO" sz="2000" dirty="0" err="1"/>
              <a:t>with</a:t>
            </a:r>
            <a:r>
              <a:rPr lang="nb-NO" sz="2000" dirty="0"/>
              <a:t> </a:t>
            </a:r>
            <a:r>
              <a:rPr lang="nb-NO" sz="2000" dirty="0" err="1"/>
              <a:t>refugees</a:t>
            </a:r>
            <a:r>
              <a:rPr lang="nb-NO" sz="2000" dirty="0"/>
              <a:t> in </a:t>
            </a:r>
            <a:r>
              <a:rPr lang="nb-NO" sz="2000" dirty="0" err="1"/>
              <a:t>Italy</a:t>
            </a:r>
            <a:endParaRPr lang="nb-NO" sz="2000" dirty="0"/>
          </a:p>
          <a:p>
            <a:pPr marL="0" indent="0">
              <a:buNone/>
            </a:pPr>
            <a:endParaRPr lang="nb-NO" sz="2000" dirty="0"/>
          </a:p>
          <a:p>
            <a:pPr marL="0" indent="0">
              <a:buNone/>
            </a:pPr>
            <a:r>
              <a:rPr lang="nb-NO" sz="2000" b="1" dirty="0"/>
              <a:t>SPI, SSC in </a:t>
            </a:r>
            <a:r>
              <a:rPr lang="nb-NO" sz="2000" b="1" dirty="0" err="1"/>
              <a:t>Janova</a:t>
            </a:r>
            <a:r>
              <a:rPr lang="nb-NO" sz="2000" b="1" dirty="0"/>
              <a:t> and Red Cross:</a:t>
            </a:r>
          </a:p>
          <a:p>
            <a:pPr marL="0" indent="0">
              <a:buNone/>
            </a:pPr>
            <a:r>
              <a:rPr lang="nb-NO" sz="2000" dirty="0" err="1"/>
              <a:t>Implementing</a:t>
            </a:r>
            <a:r>
              <a:rPr lang="nb-NO" sz="2000" dirty="0"/>
              <a:t> 9C and M9C for </a:t>
            </a:r>
            <a:r>
              <a:rPr lang="nb-NO" sz="2000" dirty="0" err="1"/>
              <a:t>their</a:t>
            </a:r>
            <a:r>
              <a:rPr lang="nb-NO" sz="2000" dirty="0"/>
              <a:t> </a:t>
            </a:r>
            <a:r>
              <a:rPr lang="nb-NO" sz="2000" dirty="0" err="1"/>
              <a:t>further</a:t>
            </a:r>
            <a:r>
              <a:rPr lang="nb-NO" sz="2000" dirty="0"/>
              <a:t> </a:t>
            </a:r>
            <a:r>
              <a:rPr lang="nb-NO" sz="2000" dirty="0" err="1"/>
              <a:t>work</a:t>
            </a:r>
            <a:r>
              <a:rPr lang="nb-NO" sz="2000" dirty="0"/>
              <a:t> </a:t>
            </a:r>
            <a:r>
              <a:rPr lang="nb-NO" sz="2000" dirty="0" err="1"/>
              <a:t>with</a:t>
            </a:r>
            <a:r>
              <a:rPr lang="nb-NO" sz="2000" dirty="0"/>
              <a:t> </a:t>
            </a:r>
            <a:r>
              <a:rPr lang="nb-NO" sz="2000" dirty="0" err="1"/>
              <a:t>refugees</a:t>
            </a:r>
            <a:r>
              <a:rPr lang="nb-NO" sz="2000" dirty="0"/>
              <a:t> in </a:t>
            </a:r>
            <a:r>
              <a:rPr lang="nb-NO" sz="2000" dirty="0" err="1"/>
              <a:t>Lithuania</a:t>
            </a:r>
            <a:endParaRPr lang="nb-NO" sz="2000" dirty="0"/>
          </a:p>
          <a:p>
            <a:pPr marL="0" indent="0">
              <a:buNone/>
            </a:pPr>
            <a:endParaRPr lang="nb-NO" sz="2000" dirty="0"/>
          </a:p>
          <a:p>
            <a:pPr marL="0" indent="0">
              <a:buNone/>
            </a:pPr>
            <a:endParaRPr lang="nb-NO" sz="2000" dirty="0"/>
          </a:p>
        </p:txBody>
      </p:sp>
      <p:sp>
        <p:nvSpPr>
          <p:cNvPr id="5" name="Plassholder for tekst 4">
            <a:extLst>
              <a:ext uri="{FF2B5EF4-FFF2-40B4-BE49-F238E27FC236}">
                <a16:creationId xmlns:a16="http://schemas.microsoft.com/office/drawing/2014/main" id="{11A58AA5-BC8A-E519-F9FC-3FA277BA4B5E}"/>
              </a:ext>
            </a:extLst>
          </p:cNvPr>
          <p:cNvSpPr>
            <a:spLocks noGrp="1"/>
          </p:cNvSpPr>
          <p:nvPr>
            <p:ph type="body" sz="quarter" idx="3"/>
          </p:nvPr>
        </p:nvSpPr>
        <p:spPr/>
        <p:txBody>
          <a:bodyPr>
            <a:normAutofit/>
          </a:bodyPr>
          <a:lstStyle/>
          <a:p>
            <a:r>
              <a:rPr lang="nb-NO" sz="3200" dirty="0"/>
              <a:t>SYSTEMIC</a:t>
            </a:r>
          </a:p>
        </p:txBody>
      </p:sp>
      <p:sp>
        <p:nvSpPr>
          <p:cNvPr id="6" name="Plassholder for innhold 5">
            <a:extLst>
              <a:ext uri="{FF2B5EF4-FFF2-40B4-BE49-F238E27FC236}">
                <a16:creationId xmlns:a16="http://schemas.microsoft.com/office/drawing/2014/main" id="{010949F0-9442-D002-CA76-A97B6F680D4A}"/>
              </a:ext>
            </a:extLst>
          </p:cNvPr>
          <p:cNvSpPr>
            <a:spLocks noGrp="1"/>
          </p:cNvSpPr>
          <p:nvPr>
            <p:ph sz="quarter" idx="4"/>
          </p:nvPr>
        </p:nvSpPr>
        <p:spPr/>
        <p:txBody>
          <a:bodyPr>
            <a:normAutofit lnSpcReduction="10000"/>
          </a:bodyPr>
          <a:lstStyle/>
          <a:p>
            <a:pPr marL="0" indent="0">
              <a:buNone/>
            </a:pPr>
            <a:r>
              <a:rPr lang="en-US" sz="1800" b="1" dirty="0">
                <a:solidFill>
                  <a:srgbClr val="000000"/>
                </a:solidFill>
                <a:latin typeface="Arial" panose="020B0604020202020204" pitchFamily="34" charset="0"/>
              </a:rPr>
              <a:t>M9C </a:t>
            </a:r>
            <a:r>
              <a:rPr lang="en-US" sz="1800" b="1" i="0" u="none" strike="noStrike" baseline="0" dirty="0">
                <a:solidFill>
                  <a:srgbClr val="000000"/>
                </a:solidFill>
                <a:latin typeface="Arial" panose="020B0604020202020204" pitchFamily="34" charset="0"/>
              </a:rPr>
              <a:t>used pre-existing EU tools as vital parts of the package:</a:t>
            </a:r>
          </a:p>
          <a:p>
            <a:r>
              <a:rPr lang="en-US" sz="2400" b="0" i="0" u="none" strike="noStrike" baseline="0" dirty="0" err="1">
                <a:solidFill>
                  <a:srgbClr val="000000"/>
                </a:solidFill>
                <a:highlight>
                  <a:srgbClr val="FFFF00"/>
                </a:highlight>
                <a:latin typeface="Arial" panose="020B0604020202020204" pitchFamily="34" charset="0"/>
              </a:rPr>
              <a:t>EntreComp</a:t>
            </a:r>
            <a:r>
              <a:rPr lang="en-US" sz="2400" b="0" i="0" u="none" strike="noStrike" baseline="0" dirty="0">
                <a:solidFill>
                  <a:srgbClr val="000000"/>
                </a:solidFill>
                <a:highlight>
                  <a:srgbClr val="FFFF00"/>
                </a:highlight>
                <a:latin typeface="Arial" panose="020B0604020202020204" pitchFamily="34" charset="0"/>
              </a:rPr>
              <a:t> framework </a:t>
            </a:r>
            <a:r>
              <a:rPr lang="en-US" sz="2400" b="0" i="0" u="none" strike="noStrike" baseline="0" dirty="0">
                <a:solidFill>
                  <a:srgbClr val="000000"/>
                </a:solidFill>
                <a:latin typeface="Arial" panose="020B0604020202020204" pitchFamily="34" charset="0"/>
              </a:rPr>
              <a:t>of entrepreneurial skills,</a:t>
            </a:r>
          </a:p>
          <a:p>
            <a:r>
              <a:rPr lang="en-US" sz="2400" b="0" i="0" u="none" strike="noStrike" baseline="0" dirty="0" err="1">
                <a:solidFill>
                  <a:srgbClr val="000000"/>
                </a:solidFill>
                <a:highlight>
                  <a:srgbClr val="FFFF00"/>
                </a:highlight>
                <a:latin typeface="Arial" panose="020B0604020202020204" pitchFamily="34" charset="0"/>
              </a:rPr>
              <a:t>EuroPass</a:t>
            </a:r>
            <a:r>
              <a:rPr lang="en-US" sz="2400" b="0" i="0" u="none" strike="noStrike" baseline="0" dirty="0">
                <a:solidFill>
                  <a:srgbClr val="000000"/>
                </a:solidFill>
                <a:latin typeface="Arial" panose="020B0604020202020204" pitchFamily="34" charset="0"/>
              </a:rPr>
              <a:t> approach to certification</a:t>
            </a:r>
          </a:p>
          <a:p>
            <a:r>
              <a:rPr lang="en-US" sz="2400" b="0" i="0" u="none" strike="noStrike" baseline="0" dirty="0">
                <a:solidFill>
                  <a:srgbClr val="000000"/>
                </a:solidFill>
                <a:highlight>
                  <a:srgbClr val="FFFF00"/>
                </a:highlight>
                <a:latin typeface="Arial" panose="020B0604020202020204" pitchFamily="34" charset="0"/>
              </a:rPr>
              <a:t>EU Skills Profile tool </a:t>
            </a:r>
            <a:r>
              <a:rPr lang="en-US" sz="2400" b="0" i="0" u="none" strike="noStrike" baseline="0" dirty="0">
                <a:solidFill>
                  <a:srgbClr val="000000"/>
                </a:solidFill>
                <a:latin typeface="Arial" panose="020B0604020202020204" pitchFamily="34" charset="0"/>
              </a:rPr>
              <a:t>for third country nationals.</a:t>
            </a:r>
          </a:p>
          <a:p>
            <a:r>
              <a:rPr lang="en-US" sz="2400" b="0" i="0" u="none" strike="noStrike" baseline="0" dirty="0">
                <a:solidFill>
                  <a:srgbClr val="000000"/>
                </a:solidFill>
                <a:latin typeface="Arial" panose="020B0604020202020204" pitchFamily="34" charset="0"/>
              </a:rPr>
              <a:t>A  survey of previous Erasmus projects to uncover materials to add to the enhanced two-level version of 9C. </a:t>
            </a:r>
            <a:endParaRPr lang="nb-NO" sz="2400" dirty="0"/>
          </a:p>
        </p:txBody>
      </p:sp>
      <p:pic>
        <p:nvPicPr>
          <p:cNvPr id="9" name="Picture 5">
            <a:extLst>
              <a:ext uri="{FF2B5EF4-FFF2-40B4-BE49-F238E27FC236}">
                <a16:creationId xmlns:a16="http://schemas.microsoft.com/office/drawing/2014/main" id="{12B127B9-0216-184A-A8F2-D40AC6515A9F}"/>
              </a:ext>
            </a:extLst>
          </p:cNvPr>
          <p:cNvPicPr>
            <a:picLocks noChangeAspect="1"/>
          </p:cNvPicPr>
          <p:nvPr/>
        </p:nvPicPr>
        <p:blipFill>
          <a:blip r:embed="rId4"/>
          <a:stretch>
            <a:fillRect/>
          </a:stretch>
        </p:blipFill>
        <p:spPr>
          <a:xfrm>
            <a:off x="6096000" y="601532"/>
            <a:ext cx="4206108" cy="1084525"/>
          </a:xfrm>
          <a:prstGeom prst="rect">
            <a:avLst/>
          </a:prstGeom>
        </p:spPr>
      </p:pic>
      <p:pic>
        <p:nvPicPr>
          <p:cNvPr id="47" name="Lyd 46">
            <a:hlinkClick r:id="" action="ppaction://media"/>
            <a:extLst>
              <a:ext uri="{FF2B5EF4-FFF2-40B4-BE49-F238E27FC236}">
                <a16:creationId xmlns:a16="http://schemas.microsoft.com/office/drawing/2014/main" id="{6B9AC389-5967-FA37-3CA0-C3A9164A299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01617097"/>
      </p:ext>
    </p:extLst>
  </p:cSld>
  <p:clrMapOvr>
    <a:masterClrMapping/>
  </p:clrMapOvr>
  <mc:AlternateContent xmlns:mc="http://schemas.openxmlformats.org/markup-compatibility/2006" xmlns:p14="http://schemas.microsoft.com/office/powerpoint/2010/main">
    <mc:Choice Requires="p14">
      <p:transition spd="slow" p14:dur="2000" advTm="95741"/>
    </mc:Choice>
    <mc:Fallback xmlns="">
      <p:transition spd="slow" advTm="95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Bilde 1" descr="Et bilde som inneholder tekst, håndskrift, tegning, tusjtavle&#10;&#10;Automatisk generert beskrivelse">
            <a:extLst>
              <a:ext uri="{FF2B5EF4-FFF2-40B4-BE49-F238E27FC236}">
                <a16:creationId xmlns:a16="http://schemas.microsoft.com/office/drawing/2014/main" id="{8A90D264-A0EE-8ACC-15AD-8D8615517FFF}"/>
              </a:ext>
            </a:extLst>
          </p:cNvPr>
          <p:cNvPicPr>
            <a:picLocks noChangeAspect="1"/>
          </p:cNvPicPr>
          <p:nvPr/>
        </p:nvPicPr>
        <p:blipFill rotWithShape="1">
          <a:blip r:embed="rId4"/>
          <a:srcRect t="10995" b="12489"/>
          <a:stretch/>
        </p:blipFill>
        <p:spPr>
          <a:xfrm>
            <a:off x="20" y="1282"/>
            <a:ext cx="12191980" cy="6856718"/>
          </a:xfrm>
          <a:prstGeom prst="rect">
            <a:avLst/>
          </a:prstGeom>
        </p:spPr>
      </p:pic>
      <p:pic>
        <p:nvPicPr>
          <p:cNvPr id="43" name="Lyd 42">
            <a:hlinkClick r:id="" action="ppaction://media"/>
            <a:extLst>
              <a:ext uri="{FF2B5EF4-FFF2-40B4-BE49-F238E27FC236}">
                <a16:creationId xmlns:a16="http://schemas.microsoft.com/office/drawing/2014/main" id="{86A92E95-F08F-E127-729D-697CFD3F223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41209282"/>
      </p:ext>
    </p:extLst>
  </p:cSld>
  <p:clrMapOvr>
    <a:masterClrMapping/>
  </p:clrMapOvr>
  <mc:AlternateContent xmlns:mc="http://schemas.openxmlformats.org/markup-compatibility/2006" xmlns:p14="http://schemas.microsoft.com/office/powerpoint/2010/main">
    <mc:Choice Requires="p14">
      <p:transition spd="slow" p14:dur="2000" advTm="47494"/>
    </mc:Choice>
    <mc:Fallback xmlns="">
      <p:transition spd="slow" advTm="47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B58394-CC1E-86E3-E8C3-BC15C05F7384}"/>
              </a:ext>
            </a:extLst>
          </p:cNvPr>
          <p:cNvSpPr>
            <a:spLocks noGrp="1"/>
          </p:cNvSpPr>
          <p:nvPr>
            <p:ph type="title"/>
          </p:nvPr>
        </p:nvSpPr>
        <p:spPr/>
        <p:txBody>
          <a:bodyPr/>
          <a:lstStyle/>
          <a:p>
            <a:r>
              <a:rPr lang="nb-NO" dirty="0"/>
              <a:t>JITOL (1992 – 94) – </a:t>
            </a:r>
            <a:r>
              <a:rPr lang="nb-NO" dirty="0" err="1"/>
              <a:t>long</a:t>
            </a:r>
            <a:r>
              <a:rPr lang="nb-NO" dirty="0"/>
              <a:t> term </a:t>
            </a:r>
            <a:r>
              <a:rPr lang="nb-NO" dirty="0" err="1"/>
              <a:t>impact</a:t>
            </a:r>
            <a:endParaRPr lang="nb-NO" dirty="0"/>
          </a:p>
        </p:txBody>
      </p:sp>
      <p:sp>
        <p:nvSpPr>
          <p:cNvPr id="3" name="Plassholder for innhold 2">
            <a:extLst>
              <a:ext uri="{FF2B5EF4-FFF2-40B4-BE49-F238E27FC236}">
                <a16:creationId xmlns:a16="http://schemas.microsoft.com/office/drawing/2014/main" id="{2FA4746B-AFF9-B654-2862-14819B93AE6F}"/>
              </a:ext>
            </a:extLst>
          </p:cNvPr>
          <p:cNvSpPr>
            <a:spLocks noGrp="1"/>
          </p:cNvSpPr>
          <p:nvPr>
            <p:ph idx="1"/>
          </p:nvPr>
        </p:nvSpPr>
        <p:spPr>
          <a:xfrm>
            <a:off x="1008133" y="1833717"/>
            <a:ext cx="10515600" cy="4351338"/>
          </a:xfrm>
        </p:spPr>
        <p:txBody>
          <a:bodyPr>
            <a:normAutofit/>
          </a:bodyPr>
          <a:lstStyle/>
          <a:p>
            <a:pPr marL="0" indent="0">
              <a:buNone/>
            </a:pPr>
            <a:r>
              <a:rPr lang="en-US" sz="2400" b="1" i="0" u="none" strike="noStrike" baseline="0" dirty="0">
                <a:solidFill>
                  <a:srgbClr val="000000"/>
                </a:solidFill>
                <a:highlight>
                  <a:srgbClr val="FFFF00"/>
                </a:highlight>
                <a:latin typeface="Arial" panose="020B0604020202020204" pitchFamily="34" charset="0"/>
              </a:rPr>
              <a:t>Impact: </a:t>
            </a:r>
            <a:r>
              <a:rPr lang="en-US" sz="2400" b="0" i="0" u="none" strike="noStrike" baseline="0" dirty="0">
                <a:solidFill>
                  <a:srgbClr val="000000"/>
                </a:solidFill>
                <a:latin typeface="Arial" panose="020B0604020202020204" pitchFamily="34" charset="0"/>
              </a:rPr>
              <a:t>“The project will have been successful if it is possible to define effective functionality for a service provider and to be able to identify features of knowledge exchange and training needs which can be satisfied by a particular implementation of the JITOL model.”</a:t>
            </a:r>
          </a:p>
          <a:p>
            <a:pPr marL="0" indent="0">
              <a:buNone/>
            </a:pPr>
            <a:r>
              <a:rPr lang="en-US" sz="2400" dirty="0">
                <a:solidFill>
                  <a:srgbClr val="000000"/>
                </a:solidFill>
                <a:latin typeface="Arial" panose="020B0604020202020204" pitchFamily="34" charset="0"/>
              </a:rPr>
              <a:t>Norway / NITOL ( A national implementation of JITOL):</a:t>
            </a:r>
          </a:p>
          <a:p>
            <a:pPr marL="0" indent="0">
              <a:buNone/>
            </a:pPr>
            <a:r>
              <a:rPr lang="en-US" sz="2400" b="1" i="0" u="none" strike="noStrike" baseline="0" dirty="0" err="1">
                <a:solidFill>
                  <a:srgbClr val="000000"/>
                </a:solidFill>
                <a:latin typeface="Arial" panose="020B0604020202020204" pitchFamily="34" charset="0"/>
              </a:rPr>
              <a:t>Sør-Trøndelag</a:t>
            </a:r>
            <a:r>
              <a:rPr lang="en-US" sz="2400" b="1" i="0" u="none" strike="noStrike" baseline="0" dirty="0">
                <a:solidFill>
                  <a:srgbClr val="000000"/>
                </a:solidFill>
                <a:latin typeface="Arial" panose="020B0604020202020204" pitchFamily="34" charset="0"/>
              </a:rPr>
              <a:t> University </a:t>
            </a:r>
            <a:r>
              <a:rPr lang="en-US" sz="2400" b="0" i="0" u="none" strike="noStrike" baseline="0" dirty="0">
                <a:solidFill>
                  <a:srgbClr val="000000"/>
                </a:solidFill>
                <a:latin typeface="Arial" panose="020B0604020202020204" pitchFamily="34" charset="0"/>
              </a:rPr>
              <a:t>college (which institutionalized NITOL) was rated as </a:t>
            </a:r>
            <a:r>
              <a:rPr lang="en-US" sz="2400" b="0" i="0" u="none" strike="noStrike" baseline="0" dirty="0">
                <a:solidFill>
                  <a:srgbClr val="000000"/>
                </a:solidFill>
                <a:highlight>
                  <a:srgbClr val="FFFF00"/>
                </a:highlight>
                <a:latin typeface="Arial" panose="020B0604020202020204" pitchFamily="34" charset="0"/>
              </a:rPr>
              <a:t>number 23 of the largest e-learning providers in Europe with 2500 enrolments on 148 different courses in 2005.</a:t>
            </a:r>
            <a:r>
              <a:rPr lang="en-US" sz="2400" b="0" i="0" u="none" strike="noStrike" baseline="0" dirty="0">
                <a:solidFill>
                  <a:srgbClr val="000000"/>
                </a:solidFill>
                <a:latin typeface="Arial" panose="020B0604020202020204" pitchFamily="34" charset="0"/>
              </a:rPr>
              <a:t> </a:t>
            </a:r>
          </a:p>
          <a:p>
            <a:pPr marL="0" indent="0">
              <a:buNone/>
            </a:pPr>
            <a:r>
              <a:rPr lang="en-US" sz="2400" b="0" i="0" u="none" strike="noStrike" baseline="0" dirty="0">
                <a:solidFill>
                  <a:srgbClr val="000000"/>
                </a:solidFill>
                <a:latin typeface="Arial" panose="020B0604020202020204" pitchFamily="34" charset="0"/>
              </a:rPr>
              <a:t>the impact from JITOL and NITOL have been great, both in number of courses and enrolments, but probably </a:t>
            </a:r>
            <a:r>
              <a:rPr lang="en-US" sz="2400" b="0" i="0" u="none" strike="noStrike" baseline="0" dirty="0">
                <a:solidFill>
                  <a:srgbClr val="000000"/>
                </a:solidFill>
                <a:highlight>
                  <a:srgbClr val="FFFF00"/>
                </a:highlight>
                <a:latin typeface="Arial" panose="020B0604020202020204" pitchFamily="34" charset="0"/>
              </a:rPr>
              <a:t>even more important was the lifelong learning effect for individuals and organizations</a:t>
            </a:r>
            <a:r>
              <a:rPr lang="en-US" sz="2400" b="0" i="0" u="none" strike="noStrike" baseline="0" dirty="0">
                <a:solidFill>
                  <a:srgbClr val="000000"/>
                </a:solidFill>
                <a:latin typeface="Arial" panose="020B0604020202020204" pitchFamily="34" charset="0"/>
              </a:rPr>
              <a:t>. </a:t>
            </a:r>
          </a:p>
          <a:p>
            <a:pPr marL="0" indent="0">
              <a:buNone/>
            </a:pPr>
            <a:endParaRPr lang="en-US" sz="2400" b="0" i="0" u="none" strike="noStrike" baseline="0" dirty="0">
              <a:solidFill>
                <a:srgbClr val="000000"/>
              </a:solidFill>
              <a:latin typeface="Arial" panose="020B0604020202020204" pitchFamily="34" charset="0"/>
            </a:endParaRPr>
          </a:p>
          <a:p>
            <a:pPr marL="0" indent="0">
              <a:buNone/>
            </a:pPr>
            <a:endParaRPr lang="nb-NO" sz="2400" dirty="0"/>
          </a:p>
          <a:p>
            <a:pPr marL="0" indent="0">
              <a:buNone/>
            </a:pPr>
            <a:endParaRPr lang="nb-NO" dirty="0"/>
          </a:p>
        </p:txBody>
      </p:sp>
      <p:pic>
        <p:nvPicPr>
          <p:cNvPr id="26" name="Lyd 25">
            <a:hlinkClick r:id="" action="ppaction://media"/>
            <a:extLst>
              <a:ext uri="{FF2B5EF4-FFF2-40B4-BE49-F238E27FC236}">
                <a16:creationId xmlns:a16="http://schemas.microsoft.com/office/drawing/2014/main" id="{07EC5D09-8C1D-425B-F2F0-FC3E17C79C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27366085"/>
      </p:ext>
    </p:extLst>
  </p:cSld>
  <p:clrMapOvr>
    <a:masterClrMapping/>
  </p:clrMapOvr>
  <mc:AlternateContent xmlns:mc="http://schemas.openxmlformats.org/markup-compatibility/2006" xmlns:p14="http://schemas.microsoft.com/office/powerpoint/2010/main">
    <mc:Choice Requires="p14">
      <p:transition spd="slow" p14:dur="2000" advTm="95283"/>
    </mc:Choice>
    <mc:Fallback xmlns="">
      <p:transition spd="slow" advTm="95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A8EF43-85EA-B8F3-E7BB-5E716D94ACDF}"/>
              </a:ext>
            </a:extLst>
          </p:cNvPr>
          <p:cNvSpPr>
            <a:spLocks noGrp="1"/>
          </p:cNvSpPr>
          <p:nvPr>
            <p:ph type="title"/>
          </p:nvPr>
        </p:nvSpPr>
        <p:spPr/>
        <p:txBody>
          <a:bodyPr/>
          <a:lstStyle/>
          <a:p>
            <a:r>
              <a:rPr lang="nb-NO" dirty="0" err="1"/>
              <a:t>Conclusions</a:t>
            </a:r>
            <a:endParaRPr lang="nb-NO" dirty="0"/>
          </a:p>
        </p:txBody>
      </p:sp>
      <p:sp>
        <p:nvSpPr>
          <p:cNvPr id="3" name="Plassholder for innhold 2">
            <a:extLst>
              <a:ext uri="{FF2B5EF4-FFF2-40B4-BE49-F238E27FC236}">
                <a16:creationId xmlns:a16="http://schemas.microsoft.com/office/drawing/2014/main" id="{F209FC02-C47C-E49A-43DC-B05031ED6674}"/>
              </a:ext>
            </a:extLst>
          </p:cNvPr>
          <p:cNvSpPr>
            <a:spLocks noGrp="1"/>
          </p:cNvSpPr>
          <p:nvPr>
            <p:ph idx="1"/>
          </p:nvPr>
        </p:nvSpPr>
        <p:spPr/>
        <p:txBody>
          <a:bodyPr>
            <a:normAutofit fontScale="92500" lnSpcReduction="20000"/>
          </a:bodyPr>
          <a:lstStyle/>
          <a:p>
            <a:pPr marL="0" indent="0">
              <a:buNone/>
            </a:pPr>
            <a:r>
              <a:rPr lang="en-US" b="0" i="0" u="none" strike="noStrike" baseline="0" dirty="0">
                <a:solidFill>
                  <a:srgbClr val="000000"/>
                </a:solidFill>
                <a:latin typeface="Arial" panose="020B0604020202020204" pitchFamily="34" charset="0"/>
              </a:rPr>
              <a:t>Three observations about impact in Erasmus+ strategic partnerships are: </a:t>
            </a:r>
          </a:p>
          <a:p>
            <a:r>
              <a:rPr lang="en-US" sz="3200" b="0" i="0" u="none" strike="noStrike" baseline="0" dirty="0">
                <a:solidFill>
                  <a:srgbClr val="000000"/>
                </a:solidFill>
                <a:latin typeface="Arial" panose="020B0604020202020204" pitchFamily="34" charset="0"/>
              </a:rPr>
              <a:t>To be approved, a balance is needed between development activities and planned impact and dissemination activities during the lifetime of the project. </a:t>
            </a:r>
          </a:p>
          <a:p>
            <a:r>
              <a:rPr lang="en-US" sz="3200" b="0" i="0" u="none" strike="noStrike" baseline="0" dirty="0">
                <a:solidFill>
                  <a:srgbClr val="000000"/>
                </a:solidFill>
                <a:latin typeface="Arial" panose="020B0604020202020204" pitchFamily="34" charset="0"/>
              </a:rPr>
              <a:t>The final beneficiary report must be completed within two months of the funding period’s end, which may be too short for significant impacts. </a:t>
            </a:r>
          </a:p>
          <a:p>
            <a:r>
              <a:rPr lang="en-US" sz="3200" b="1" i="0" u="none" strike="noStrike" baseline="0" dirty="0">
                <a:solidFill>
                  <a:srgbClr val="000000"/>
                </a:solidFill>
                <a:highlight>
                  <a:srgbClr val="FFFF00"/>
                </a:highlight>
                <a:latin typeface="Arial" panose="020B0604020202020204" pitchFamily="34" charset="0"/>
              </a:rPr>
              <a:t>The most significant impacts likely occur much later, such as the adoption of a course developed within a project by partner organizations. </a:t>
            </a:r>
          </a:p>
          <a:p>
            <a:pPr marL="0" indent="0">
              <a:buNone/>
            </a:pPr>
            <a:endParaRPr lang="nb-NO" dirty="0"/>
          </a:p>
        </p:txBody>
      </p:sp>
      <p:pic>
        <p:nvPicPr>
          <p:cNvPr id="38" name="Lyd 37">
            <a:hlinkClick r:id="" action="ppaction://media"/>
            <a:extLst>
              <a:ext uri="{FF2B5EF4-FFF2-40B4-BE49-F238E27FC236}">
                <a16:creationId xmlns:a16="http://schemas.microsoft.com/office/drawing/2014/main" id="{2C7EB830-5988-3B12-5840-01FE181DFA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80852322"/>
      </p:ext>
    </p:extLst>
  </p:cSld>
  <p:clrMapOvr>
    <a:masterClrMapping/>
  </p:clrMapOvr>
  <mc:AlternateContent xmlns:mc="http://schemas.openxmlformats.org/markup-compatibility/2006" xmlns:p14="http://schemas.microsoft.com/office/powerpoint/2010/main">
    <mc:Choice Requires="p14">
      <p:transition spd="slow" p14:dur="2000" advTm="37452"/>
    </mc:Choice>
    <mc:Fallback xmlns="">
      <p:transition spd="slow" advTm="37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CB7DE13-0EF3-F766-C1A2-B1AA5C98F22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Thank you for listening</a:t>
            </a:r>
          </a:p>
        </p:txBody>
      </p:sp>
      <p:pic>
        <p:nvPicPr>
          <p:cNvPr id="7" name="Plassholder for innhold 6">
            <a:extLst>
              <a:ext uri="{FF2B5EF4-FFF2-40B4-BE49-F238E27FC236}">
                <a16:creationId xmlns:a16="http://schemas.microsoft.com/office/drawing/2014/main" id="{47D2948F-1D9E-DC4A-EF95-944E78A6A47C}"/>
              </a:ext>
            </a:extLst>
          </p:cNvPr>
          <p:cNvPicPr>
            <a:picLocks noGrp="1" noChangeAspect="1"/>
          </p:cNvPicPr>
          <p:nvPr>
            <p:ph idx="1"/>
          </p:nvPr>
        </p:nvPicPr>
        <p:blipFill>
          <a:blip r:embed="rId4"/>
          <a:stretch>
            <a:fillRect/>
          </a:stretch>
        </p:blipFill>
        <p:spPr>
          <a:xfrm>
            <a:off x="4777316" y="885073"/>
            <a:ext cx="6780700" cy="5085524"/>
          </a:xfrm>
          <a:prstGeom prst="rect">
            <a:avLst/>
          </a:prstGeom>
        </p:spPr>
      </p:pic>
      <p:sp>
        <p:nvSpPr>
          <p:cNvPr id="5" name="TekstSylinder 4">
            <a:extLst>
              <a:ext uri="{FF2B5EF4-FFF2-40B4-BE49-F238E27FC236}">
                <a16:creationId xmlns:a16="http://schemas.microsoft.com/office/drawing/2014/main" id="{C0B5170C-33DD-74A6-F63B-2ED407877B61}"/>
              </a:ext>
            </a:extLst>
          </p:cNvPr>
          <p:cNvSpPr txBox="1"/>
          <p:nvPr/>
        </p:nvSpPr>
        <p:spPr>
          <a:xfrm>
            <a:off x="633984" y="5566759"/>
            <a:ext cx="4268719" cy="523220"/>
          </a:xfrm>
          <a:prstGeom prst="rect">
            <a:avLst/>
          </a:prstGeom>
          <a:noFill/>
        </p:spPr>
        <p:txBody>
          <a:bodyPr wrap="square" rtlCol="0">
            <a:spAutoFit/>
          </a:bodyPr>
          <a:lstStyle/>
          <a:p>
            <a:r>
              <a:rPr lang="nb-NO" sz="2800" dirty="0">
                <a:highlight>
                  <a:srgbClr val="FFFF00"/>
                </a:highlight>
              </a:rPr>
              <a:t>https://m9c.idi.ntnu.no/</a:t>
            </a:r>
          </a:p>
        </p:txBody>
      </p:sp>
      <p:pic>
        <p:nvPicPr>
          <p:cNvPr id="20" name="Lyd 19">
            <a:hlinkClick r:id="" action="ppaction://media"/>
            <a:extLst>
              <a:ext uri="{FF2B5EF4-FFF2-40B4-BE49-F238E27FC236}">
                <a16:creationId xmlns:a16="http://schemas.microsoft.com/office/drawing/2014/main" id="{81D6C7CD-745F-DE27-6E87-22614693144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464427"/>
      </p:ext>
    </p:extLst>
  </p:cSld>
  <p:clrMapOvr>
    <a:masterClrMapping/>
  </p:clrMapOvr>
  <mc:AlternateContent xmlns:mc="http://schemas.openxmlformats.org/markup-compatibility/2006" xmlns:p14="http://schemas.microsoft.com/office/powerpoint/2010/main">
    <mc:Choice Requires="p14">
      <p:transition spd="slow" p14:dur="2000" advTm="17033"/>
    </mc:Choice>
    <mc:Fallback xmlns="">
      <p:transition spd="slow" advTm="17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795307"/>
          </a:xfrm>
        </p:spPr>
        <p:txBody>
          <a:bodyPr/>
          <a:lstStyle/>
          <a:p>
            <a:r>
              <a:rPr lang="nb-NO" b="1" dirty="0" err="1"/>
              <a:t>Two</a:t>
            </a:r>
            <a:r>
              <a:rPr lang="nb-NO" b="1" dirty="0"/>
              <a:t> </a:t>
            </a:r>
            <a:r>
              <a:rPr lang="nb-NO" b="1" dirty="0" err="1"/>
              <a:t>main</a:t>
            </a:r>
            <a:r>
              <a:rPr lang="nb-NO" b="1" dirty="0"/>
              <a:t> Cases</a:t>
            </a:r>
          </a:p>
        </p:txBody>
      </p:sp>
      <p:sp>
        <p:nvSpPr>
          <p:cNvPr id="3" name="Plassholder for innhold 2"/>
          <p:cNvSpPr>
            <a:spLocks noGrp="1"/>
          </p:cNvSpPr>
          <p:nvPr>
            <p:ph idx="1"/>
          </p:nvPr>
        </p:nvSpPr>
        <p:spPr>
          <a:xfrm>
            <a:off x="838200" y="1346229"/>
            <a:ext cx="10515600" cy="4746905"/>
          </a:xfrm>
        </p:spPr>
        <p:txBody>
          <a:bodyPr>
            <a:normAutofit/>
          </a:bodyPr>
          <a:lstStyle/>
          <a:p>
            <a:pPr marL="0" indent="0">
              <a:buNone/>
            </a:pPr>
            <a:r>
              <a:rPr lang="da-DK" dirty="0"/>
              <a:t>Refugees have skills from their previous life</a:t>
            </a:r>
          </a:p>
          <a:p>
            <a:r>
              <a:rPr lang="da-DK" dirty="0"/>
              <a:t>Learning about entrepreneurship by network-building is helping </a:t>
            </a:r>
            <a:r>
              <a:rPr lang="da-DK" b="1" dirty="0"/>
              <a:t>refugees</a:t>
            </a:r>
            <a:r>
              <a:rPr lang="da-DK" dirty="0"/>
              <a:t> to start </a:t>
            </a:r>
            <a:r>
              <a:rPr lang="da-DK" dirty="0" err="1"/>
              <a:t>their</a:t>
            </a:r>
            <a:r>
              <a:rPr lang="da-DK" dirty="0"/>
              <a:t> </a:t>
            </a:r>
            <a:r>
              <a:rPr lang="da-DK" dirty="0" err="1"/>
              <a:t>own</a:t>
            </a:r>
            <a:r>
              <a:rPr lang="da-DK" dirty="0"/>
              <a:t> business:</a:t>
            </a:r>
          </a:p>
          <a:p>
            <a:pPr marL="0" indent="0">
              <a:buNone/>
            </a:pPr>
            <a:endParaRPr lang="da-DK" dirty="0"/>
          </a:p>
          <a:p>
            <a:pPr marL="0" indent="0">
              <a:buNone/>
            </a:pPr>
            <a:endParaRPr lang="da-DK" dirty="0"/>
          </a:p>
          <a:p>
            <a:pPr marL="0" indent="0">
              <a:buNone/>
            </a:pPr>
            <a:endParaRPr lang="da-DK" dirty="0"/>
          </a:p>
          <a:p>
            <a:r>
              <a:rPr lang="da-DK" dirty="0" err="1"/>
              <a:t>Facilitating</a:t>
            </a:r>
            <a:r>
              <a:rPr lang="da-DK" dirty="0"/>
              <a:t> Migrant Entrepreneurship (</a:t>
            </a:r>
            <a:r>
              <a:rPr lang="da-DK" b="1" dirty="0"/>
              <a:t>Train the facilitators</a:t>
            </a:r>
            <a:r>
              <a:rPr lang="da-DK" dirty="0"/>
              <a:t>):</a:t>
            </a:r>
            <a:br>
              <a:rPr lang="da-DK" dirty="0"/>
            </a:br>
            <a:endParaRPr lang="da-DK" dirty="0"/>
          </a:p>
          <a:p>
            <a:pPr marL="0" indent="0">
              <a:buNone/>
            </a:pPr>
            <a:endParaRPr lang="da-DK" dirty="0"/>
          </a:p>
          <a:p>
            <a:pPr marL="0" indent="0">
              <a:buNone/>
            </a:pPr>
            <a:endParaRPr lang="nb-NO" dirty="0"/>
          </a:p>
        </p:txBody>
      </p:sp>
      <p:pic>
        <p:nvPicPr>
          <p:cNvPr id="5" name="Bilde 4"/>
          <p:cNvPicPr>
            <a:picLocks noChangeAspect="1"/>
          </p:cNvPicPr>
          <p:nvPr/>
        </p:nvPicPr>
        <p:blipFill>
          <a:blip r:embed="rId4"/>
          <a:stretch>
            <a:fillRect/>
          </a:stretch>
        </p:blipFill>
        <p:spPr>
          <a:xfrm>
            <a:off x="8531257" y="460403"/>
            <a:ext cx="2771480" cy="604750"/>
          </a:xfrm>
          <a:prstGeom prst="rect">
            <a:avLst/>
          </a:prstGeom>
        </p:spPr>
      </p:pic>
      <p:pic>
        <p:nvPicPr>
          <p:cNvPr id="4" name="Bilde 6">
            <a:extLst>
              <a:ext uri="{FF2B5EF4-FFF2-40B4-BE49-F238E27FC236}">
                <a16:creationId xmlns:a16="http://schemas.microsoft.com/office/drawing/2014/main" id="{3ABE5C15-9EBB-AF4F-5DDA-ADFC65912F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5046" y="2807869"/>
            <a:ext cx="5600911" cy="1068215"/>
          </a:xfrm>
          <a:prstGeom prst="rect">
            <a:avLst/>
          </a:prstGeom>
        </p:spPr>
      </p:pic>
      <p:pic>
        <p:nvPicPr>
          <p:cNvPr id="6" name="Picture 5">
            <a:extLst>
              <a:ext uri="{FF2B5EF4-FFF2-40B4-BE49-F238E27FC236}">
                <a16:creationId xmlns:a16="http://schemas.microsoft.com/office/drawing/2014/main" id="{1B261BFC-F405-2863-6CDE-82DC29C9B00E}"/>
              </a:ext>
            </a:extLst>
          </p:cNvPr>
          <p:cNvPicPr>
            <a:picLocks noChangeAspect="1"/>
          </p:cNvPicPr>
          <p:nvPr/>
        </p:nvPicPr>
        <p:blipFill>
          <a:blip r:embed="rId6"/>
          <a:stretch>
            <a:fillRect/>
          </a:stretch>
        </p:blipFill>
        <p:spPr>
          <a:xfrm>
            <a:off x="1133643" y="4891581"/>
            <a:ext cx="5672314" cy="1462579"/>
          </a:xfrm>
          <a:prstGeom prst="rect">
            <a:avLst/>
          </a:prstGeom>
        </p:spPr>
      </p:pic>
      <p:pic>
        <p:nvPicPr>
          <p:cNvPr id="49" name="Lyd 48">
            <a:hlinkClick r:id="" action="ppaction://media"/>
            <a:extLst>
              <a:ext uri="{FF2B5EF4-FFF2-40B4-BE49-F238E27FC236}">
                <a16:creationId xmlns:a16="http://schemas.microsoft.com/office/drawing/2014/main" id="{F2DB6155-5087-4567-A089-9917CE426E9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16898261"/>
      </p:ext>
    </p:extLst>
  </p:cSld>
  <p:clrMapOvr>
    <a:masterClrMapping/>
  </p:clrMapOvr>
  <mc:AlternateContent xmlns:mc="http://schemas.openxmlformats.org/markup-compatibility/2006" xmlns:p14="http://schemas.microsoft.com/office/powerpoint/2010/main">
    <mc:Choice Requires="p14">
      <p:transition spd="slow" p14:dur="2000" advTm="44772"/>
    </mc:Choice>
    <mc:Fallback xmlns="">
      <p:transition spd="slow" advTm="44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571" y="-70770"/>
            <a:ext cx="6650889" cy="6740434"/>
          </a:xfrm>
          <a:prstGeom prst="rect">
            <a:avLst/>
          </a:prstGeom>
        </p:spPr>
      </p:pic>
      <p:sp>
        <p:nvSpPr>
          <p:cNvPr id="3" name="Pil høyre 2"/>
          <p:cNvSpPr/>
          <p:nvPr/>
        </p:nvSpPr>
        <p:spPr>
          <a:xfrm>
            <a:off x="4122821" y="1628274"/>
            <a:ext cx="168442" cy="2165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il høyre 5"/>
          <p:cNvSpPr/>
          <p:nvPr/>
        </p:nvSpPr>
        <p:spPr>
          <a:xfrm rot="9040059">
            <a:off x="4411205" y="1652548"/>
            <a:ext cx="243070" cy="1603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il høyre 6"/>
          <p:cNvSpPr/>
          <p:nvPr/>
        </p:nvSpPr>
        <p:spPr>
          <a:xfrm rot="10197285">
            <a:off x="4474566" y="5190352"/>
            <a:ext cx="168442" cy="120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il høyre 7"/>
          <p:cNvSpPr/>
          <p:nvPr/>
        </p:nvSpPr>
        <p:spPr>
          <a:xfrm>
            <a:off x="4122821" y="5180971"/>
            <a:ext cx="264695" cy="1684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il høyre 8"/>
          <p:cNvSpPr/>
          <p:nvPr/>
        </p:nvSpPr>
        <p:spPr>
          <a:xfrm>
            <a:off x="5574510" y="5422346"/>
            <a:ext cx="184484" cy="1443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il høyre 9"/>
          <p:cNvSpPr/>
          <p:nvPr/>
        </p:nvSpPr>
        <p:spPr>
          <a:xfrm>
            <a:off x="5317958" y="2943726"/>
            <a:ext cx="192505" cy="128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5724" y="1282095"/>
            <a:ext cx="1657277" cy="580047"/>
          </a:xfrm>
          <a:prstGeom prst="rect">
            <a:avLst/>
          </a:prstGeom>
        </p:spPr>
      </p:pic>
      <p:pic>
        <p:nvPicPr>
          <p:cNvPr id="12" name="Bild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17339" y="2791587"/>
            <a:ext cx="711996" cy="711996"/>
          </a:xfrm>
          <a:prstGeom prst="rect">
            <a:avLst/>
          </a:prstGeom>
        </p:spPr>
      </p:pic>
      <p:pic>
        <p:nvPicPr>
          <p:cNvPr id="14" name="Bild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67110" y="4642856"/>
            <a:ext cx="1963066" cy="634996"/>
          </a:xfrm>
          <a:prstGeom prst="rect">
            <a:avLst/>
          </a:prstGeom>
        </p:spPr>
      </p:pic>
      <p:cxnSp>
        <p:nvCxnSpPr>
          <p:cNvPr id="17" name="Rett pilkobling 16"/>
          <p:cNvCxnSpPr>
            <a:cxnSpLocks/>
            <a:stCxn id="21" idx="1"/>
          </p:cNvCxnSpPr>
          <p:nvPr/>
        </p:nvCxnSpPr>
        <p:spPr>
          <a:xfrm flipH="1" flipV="1">
            <a:off x="4291264" y="1736558"/>
            <a:ext cx="4772448" cy="5825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Rett pilkobling 21"/>
          <p:cNvCxnSpPr>
            <a:cxnSpLocks/>
            <a:endCxn id="6" idx="3"/>
          </p:cNvCxnSpPr>
          <p:nvPr/>
        </p:nvCxnSpPr>
        <p:spPr>
          <a:xfrm flipH="1">
            <a:off x="4426786" y="1578615"/>
            <a:ext cx="4316162" cy="213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Rett pilkobling 23"/>
          <p:cNvCxnSpPr>
            <a:cxnSpLocks/>
            <a:endCxn id="7" idx="1"/>
          </p:cNvCxnSpPr>
          <p:nvPr/>
        </p:nvCxnSpPr>
        <p:spPr>
          <a:xfrm flipH="1">
            <a:off x="4641717" y="4133377"/>
            <a:ext cx="5077408" cy="1102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Rett pilkobling 25"/>
          <p:cNvCxnSpPr>
            <a:cxnSpLocks/>
            <a:endCxn id="10" idx="3"/>
          </p:cNvCxnSpPr>
          <p:nvPr/>
        </p:nvCxnSpPr>
        <p:spPr>
          <a:xfrm flipH="1" flipV="1">
            <a:off x="5510463" y="3007895"/>
            <a:ext cx="3821767" cy="209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Rett pilkobling 27"/>
          <p:cNvCxnSpPr/>
          <p:nvPr/>
        </p:nvCxnSpPr>
        <p:spPr>
          <a:xfrm flipH="1">
            <a:off x="4387516" y="4974328"/>
            <a:ext cx="4355432" cy="233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Rett pilkobling 29"/>
          <p:cNvCxnSpPr>
            <a:cxnSpLocks/>
            <a:endCxn id="9" idx="3"/>
          </p:cNvCxnSpPr>
          <p:nvPr/>
        </p:nvCxnSpPr>
        <p:spPr>
          <a:xfrm flipH="1" flipV="1">
            <a:off x="5758994" y="5494536"/>
            <a:ext cx="3186730" cy="485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8E1B1083-BDCE-302F-5C94-0458C48ACD3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63712" y="2161978"/>
            <a:ext cx="1619250" cy="314325"/>
          </a:xfrm>
          <a:prstGeom prst="rect">
            <a:avLst/>
          </a:prstGeom>
        </p:spPr>
      </p:pic>
      <p:pic>
        <p:nvPicPr>
          <p:cNvPr id="27" name="Picture 26">
            <a:extLst>
              <a:ext uri="{FF2B5EF4-FFF2-40B4-BE49-F238E27FC236}">
                <a16:creationId xmlns:a16="http://schemas.microsoft.com/office/drawing/2014/main" id="{ED68F9E4-1152-42AE-3BD0-FBA9C101F3C4}"/>
              </a:ext>
            </a:extLst>
          </p:cNvPr>
          <p:cNvPicPr>
            <a:picLocks noChangeAspect="1"/>
          </p:cNvPicPr>
          <p:nvPr/>
        </p:nvPicPr>
        <p:blipFill>
          <a:blip r:embed="rId11"/>
          <a:stretch>
            <a:fillRect/>
          </a:stretch>
        </p:blipFill>
        <p:spPr>
          <a:xfrm>
            <a:off x="8220722" y="233906"/>
            <a:ext cx="2841735" cy="732728"/>
          </a:xfrm>
          <a:prstGeom prst="rect">
            <a:avLst/>
          </a:prstGeom>
        </p:spPr>
      </p:pic>
      <p:pic>
        <p:nvPicPr>
          <p:cNvPr id="33" name="Picture 32" descr="Text&#10;&#10;Description automatically generated">
            <a:extLst>
              <a:ext uri="{FF2B5EF4-FFF2-40B4-BE49-F238E27FC236}">
                <a16:creationId xmlns:a16="http://schemas.microsoft.com/office/drawing/2014/main" id="{4F666979-66A5-032D-656C-907C466C3C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63712" y="5691495"/>
            <a:ext cx="1683951" cy="476589"/>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AA9D0F71-9A28-4693-2AEB-CC0127B7FA4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06227" y="3637115"/>
            <a:ext cx="798920" cy="798920"/>
          </a:xfrm>
          <a:prstGeom prst="rect">
            <a:avLst/>
          </a:prstGeom>
        </p:spPr>
      </p:pic>
      <p:pic>
        <p:nvPicPr>
          <p:cNvPr id="20" name="Lyd 19">
            <a:hlinkClick r:id="" action="ppaction://media"/>
            <a:extLst>
              <a:ext uri="{FF2B5EF4-FFF2-40B4-BE49-F238E27FC236}">
                <a16:creationId xmlns:a16="http://schemas.microsoft.com/office/drawing/2014/main" id="{38191627-0D19-4042-039C-8C6A07E4B59E}"/>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75568095"/>
      </p:ext>
    </p:extLst>
  </p:cSld>
  <p:clrMapOvr>
    <a:masterClrMapping/>
  </p:clrMapOvr>
  <mc:AlternateContent xmlns:mc="http://schemas.openxmlformats.org/markup-compatibility/2006" xmlns:p14="http://schemas.microsoft.com/office/powerpoint/2010/main">
    <mc:Choice Requires="p14">
      <p:transition spd="slow" p14:dur="2000" advTm="61379"/>
    </mc:Choice>
    <mc:Fallback xmlns="">
      <p:transition spd="slow" advTm="61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74D047-6FB1-0ABE-FE54-0004F2040C45}"/>
              </a:ext>
            </a:extLst>
          </p:cNvPr>
          <p:cNvSpPr>
            <a:spLocks noGrp="1"/>
          </p:cNvSpPr>
          <p:nvPr>
            <p:ph type="title"/>
          </p:nvPr>
        </p:nvSpPr>
        <p:spPr/>
        <p:txBody>
          <a:bodyPr/>
          <a:lstStyle/>
          <a:p>
            <a:r>
              <a:rPr lang="nb-NO" b="1" dirty="0" err="1"/>
              <a:t>Impact</a:t>
            </a:r>
            <a:endParaRPr lang="nb-NO" b="1" dirty="0"/>
          </a:p>
        </p:txBody>
      </p:sp>
      <p:sp>
        <p:nvSpPr>
          <p:cNvPr id="3" name="Plassholder for innhold 2">
            <a:extLst>
              <a:ext uri="{FF2B5EF4-FFF2-40B4-BE49-F238E27FC236}">
                <a16:creationId xmlns:a16="http://schemas.microsoft.com/office/drawing/2014/main" id="{14ECC5B8-00AF-0C3C-6436-35EDC4E69E80}"/>
              </a:ext>
            </a:extLst>
          </p:cNvPr>
          <p:cNvSpPr>
            <a:spLocks noGrp="1"/>
          </p:cNvSpPr>
          <p:nvPr>
            <p:ph idx="1"/>
          </p:nvPr>
        </p:nvSpPr>
        <p:spPr>
          <a:xfrm>
            <a:off x="838200" y="1521303"/>
            <a:ext cx="10515600" cy="4655660"/>
          </a:xfrm>
        </p:spPr>
        <p:txBody>
          <a:bodyPr>
            <a:normAutofit/>
          </a:bodyPr>
          <a:lstStyle/>
          <a:p>
            <a:r>
              <a:rPr lang="nb-NO" dirty="0"/>
              <a:t>Important </a:t>
            </a:r>
            <a:r>
              <a:rPr lang="nb-NO" dirty="0" err="1"/>
              <a:t>evaluation</a:t>
            </a:r>
            <a:r>
              <a:rPr lang="nb-NO" dirty="0"/>
              <a:t> </a:t>
            </a:r>
            <a:r>
              <a:rPr lang="nb-NO" dirty="0" err="1"/>
              <a:t>criteria</a:t>
            </a:r>
            <a:r>
              <a:rPr lang="nb-NO" dirty="0"/>
              <a:t> by </a:t>
            </a:r>
            <a:r>
              <a:rPr lang="nb-NO" dirty="0" err="1"/>
              <a:t>the</a:t>
            </a:r>
            <a:r>
              <a:rPr lang="nb-NO" dirty="0"/>
              <a:t> </a:t>
            </a:r>
            <a:r>
              <a:rPr lang="nb-NO" dirty="0" err="1"/>
              <a:t>the</a:t>
            </a:r>
            <a:r>
              <a:rPr lang="nb-NO" dirty="0"/>
              <a:t> EU / </a:t>
            </a:r>
            <a:r>
              <a:rPr lang="nb-NO" dirty="0" err="1"/>
              <a:t>the</a:t>
            </a:r>
            <a:r>
              <a:rPr lang="nb-NO" dirty="0"/>
              <a:t> National </a:t>
            </a:r>
            <a:r>
              <a:rPr lang="nb-NO" dirty="0" err="1"/>
              <a:t>Agency</a:t>
            </a:r>
            <a:endParaRPr lang="nb-NO" dirty="0"/>
          </a:p>
          <a:p>
            <a:r>
              <a:rPr lang="nb-NO" dirty="0"/>
              <a:t>40% </a:t>
            </a:r>
            <a:r>
              <a:rPr lang="nb-NO" dirty="0" err="1"/>
              <a:t>weight</a:t>
            </a:r>
            <a:r>
              <a:rPr lang="nb-NO" dirty="0"/>
              <a:t> in </a:t>
            </a:r>
            <a:r>
              <a:rPr lang="nb-NO" dirty="0" err="1"/>
              <a:t>the</a:t>
            </a:r>
            <a:r>
              <a:rPr lang="nb-NO" dirty="0"/>
              <a:t> Final report </a:t>
            </a:r>
            <a:r>
              <a:rPr lang="nb-NO" dirty="0" err="1"/>
              <a:t>evaluation</a:t>
            </a:r>
            <a:endParaRPr lang="nb-NO" dirty="0"/>
          </a:p>
          <a:p>
            <a:endParaRPr lang="nb-NO" dirty="0"/>
          </a:p>
          <a:p>
            <a:pPr marL="0" indent="0">
              <a:buNone/>
            </a:pPr>
            <a:endParaRPr lang="nb-NO" dirty="0"/>
          </a:p>
          <a:p>
            <a:pPr marL="0" indent="0">
              <a:buNone/>
            </a:pPr>
            <a:r>
              <a:rPr lang="nb-NO" b="1" dirty="0"/>
              <a:t>Definition, Cambridge Dictionary:</a:t>
            </a:r>
          </a:p>
          <a:p>
            <a:pPr marL="0" indent="0">
              <a:buNone/>
            </a:pPr>
            <a:r>
              <a:rPr lang="nb-NO" dirty="0"/>
              <a:t>«</a:t>
            </a:r>
            <a:r>
              <a:rPr lang="nb-NO" dirty="0">
                <a:solidFill>
                  <a:schemeClr val="accent5">
                    <a:lumMod val="75000"/>
                  </a:schemeClr>
                </a:solidFill>
              </a:rPr>
              <a:t>a </a:t>
            </a:r>
            <a:r>
              <a:rPr lang="nb-NO" dirty="0" err="1">
                <a:solidFill>
                  <a:schemeClr val="accent5">
                    <a:lumMod val="75000"/>
                  </a:schemeClr>
                </a:solidFill>
              </a:rPr>
              <a:t>powerful</a:t>
            </a:r>
            <a:r>
              <a:rPr lang="nb-NO" dirty="0">
                <a:solidFill>
                  <a:schemeClr val="accent5">
                    <a:lumMod val="75000"/>
                  </a:schemeClr>
                </a:solidFill>
              </a:rPr>
              <a:t> </a:t>
            </a:r>
            <a:r>
              <a:rPr lang="nb-NO" dirty="0" err="1">
                <a:solidFill>
                  <a:schemeClr val="accent5">
                    <a:lumMod val="75000"/>
                  </a:schemeClr>
                </a:solidFill>
              </a:rPr>
              <a:t>effect</a:t>
            </a:r>
            <a:r>
              <a:rPr lang="nb-NO" dirty="0">
                <a:solidFill>
                  <a:schemeClr val="accent5">
                    <a:lumMod val="75000"/>
                  </a:schemeClr>
                </a:solidFill>
              </a:rPr>
              <a:t> </a:t>
            </a:r>
            <a:r>
              <a:rPr lang="nb-NO" dirty="0" err="1">
                <a:solidFill>
                  <a:schemeClr val="accent5">
                    <a:lumMod val="75000"/>
                  </a:schemeClr>
                </a:solidFill>
              </a:rPr>
              <a:t>that</a:t>
            </a:r>
            <a:r>
              <a:rPr lang="nb-NO" dirty="0">
                <a:solidFill>
                  <a:schemeClr val="accent5">
                    <a:lumMod val="75000"/>
                  </a:schemeClr>
                </a:solidFill>
              </a:rPr>
              <a:t> </a:t>
            </a:r>
            <a:r>
              <a:rPr lang="nb-NO" dirty="0" err="1">
                <a:solidFill>
                  <a:schemeClr val="accent5">
                    <a:lumMod val="75000"/>
                  </a:schemeClr>
                </a:solidFill>
              </a:rPr>
              <a:t>something</a:t>
            </a:r>
            <a:r>
              <a:rPr lang="nb-NO" dirty="0">
                <a:solidFill>
                  <a:schemeClr val="accent5">
                    <a:lumMod val="75000"/>
                  </a:schemeClr>
                </a:solidFill>
              </a:rPr>
              <a:t>, </a:t>
            </a:r>
            <a:r>
              <a:rPr lang="nb-NO" dirty="0" err="1">
                <a:solidFill>
                  <a:schemeClr val="accent5">
                    <a:lumMod val="75000"/>
                  </a:schemeClr>
                </a:solidFill>
              </a:rPr>
              <a:t>especially</a:t>
            </a:r>
            <a:r>
              <a:rPr lang="nb-NO" dirty="0">
                <a:solidFill>
                  <a:schemeClr val="accent5">
                    <a:lumMod val="75000"/>
                  </a:schemeClr>
                </a:solidFill>
              </a:rPr>
              <a:t> </a:t>
            </a:r>
            <a:r>
              <a:rPr lang="nb-NO" dirty="0" err="1">
                <a:solidFill>
                  <a:schemeClr val="accent5">
                    <a:lumMod val="75000"/>
                  </a:schemeClr>
                </a:solidFill>
              </a:rPr>
              <a:t>sometning</a:t>
            </a:r>
            <a:r>
              <a:rPr lang="nb-NO" dirty="0">
                <a:solidFill>
                  <a:schemeClr val="accent5">
                    <a:lumMod val="75000"/>
                  </a:schemeClr>
                </a:solidFill>
              </a:rPr>
              <a:t> </a:t>
            </a:r>
            <a:r>
              <a:rPr lang="nb-NO" dirty="0" err="1">
                <a:solidFill>
                  <a:schemeClr val="accent5">
                    <a:lumMod val="75000"/>
                  </a:schemeClr>
                </a:solidFill>
              </a:rPr>
              <a:t>new</a:t>
            </a:r>
            <a:r>
              <a:rPr lang="nb-NO" dirty="0">
                <a:solidFill>
                  <a:schemeClr val="accent5">
                    <a:lumMod val="75000"/>
                  </a:schemeClr>
                </a:solidFill>
              </a:rPr>
              <a:t>, has </a:t>
            </a:r>
            <a:r>
              <a:rPr lang="nb-NO" dirty="0" err="1">
                <a:solidFill>
                  <a:schemeClr val="accent5">
                    <a:lumMod val="75000"/>
                  </a:schemeClr>
                </a:solidFill>
              </a:rPr>
              <a:t>on</a:t>
            </a:r>
            <a:r>
              <a:rPr lang="nb-NO" dirty="0">
                <a:solidFill>
                  <a:schemeClr val="accent5">
                    <a:lumMod val="75000"/>
                  </a:schemeClr>
                </a:solidFill>
              </a:rPr>
              <a:t> a </a:t>
            </a:r>
            <a:r>
              <a:rPr lang="nb-NO" dirty="0" err="1">
                <a:solidFill>
                  <a:schemeClr val="accent5">
                    <a:lumMod val="75000"/>
                  </a:schemeClr>
                </a:solidFill>
              </a:rPr>
              <a:t>situation</a:t>
            </a:r>
            <a:r>
              <a:rPr lang="nb-NO" dirty="0">
                <a:solidFill>
                  <a:schemeClr val="accent5">
                    <a:lumMod val="75000"/>
                  </a:schemeClr>
                </a:solidFill>
              </a:rPr>
              <a:t> or person</a:t>
            </a:r>
            <a:r>
              <a:rPr lang="nb-NO" dirty="0"/>
              <a:t>»</a:t>
            </a:r>
          </a:p>
          <a:p>
            <a:pPr marL="0" indent="0">
              <a:buNone/>
            </a:pPr>
            <a:endParaRPr lang="nb-NO" dirty="0"/>
          </a:p>
          <a:p>
            <a:endParaRPr lang="nb-NO" dirty="0"/>
          </a:p>
          <a:p>
            <a:endParaRPr lang="nb-NO" dirty="0"/>
          </a:p>
        </p:txBody>
      </p:sp>
      <p:pic>
        <p:nvPicPr>
          <p:cNvPr id="36" name="Lyd 35">
            <a:hlinkClick r:id="" action="ppaction://media"/>
            <a:extLst>
              <a:ext uri="{FF2B5EF4-FFF2-40B4-BE49-F238E27FC236}">
                <a16:creationId xmlns:a16="http://schemas.microsoft.com/office/drawing/2014/main" id="{BCD0D70F-9C35-5B1C-3D4D-8AABA315F7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96199876"/>
      </p:ext>
    </p:extLst>
  </p:cSld>
  <p:clrMapOvr>
    <a:masterClrMapping/>
  </p:clrMapOvr>
  <mc:AlternateContent xmlns:mc="http://schemas.openxmlformats.org/markup-compatibility/2006" xmlns:p14="http://schemas.microsoft.com/office/powerpoint/2010/main">
    <mc:Choice Requires="p14">
      <p:transition spd="slow" p14:dur="2000" advTm="46028"/>
    </mc:Choice>
    <mc:Fallback xmlns="">
      <p:transition spd="slow" advTm="46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a:extLst>
              <a:ext uri="{FF2B5EF4-FFF2-40B4-BE49-F238E27FC236}">
                <a16:creationId xmlns:a16="http://schemas.microsoft.com/office/drawing/2014/main" id="{E1AD50A6-A324-ACEC-4DB3-80938375D189}"/>
              </a:ext>
            </a:extLst>
          </p:cNvPr>
          <p:cNvPicPr>
            <a:picLocks noChangeAspect="1"/>
          </p:cNvPicPr>
          <p:nvPr/>
        </p:nvPicPr>
        <p:blipFill>
          <a:blip r:embed="rId4"/>
          <a:stretch>
            <a:fillRect/>
          </a:stretch>
        </p:blipFill>
        <p:spPr>
          <a:xfrm>
            <a:off x="3213672" y="643467"/>
            <a:ext cx="5764655" cy="5571066"/>
          </a:xfrm>
          <a:prstGeom prst="rect">
            <a:avLst/>
          </a:prstGeom>
        </p:spPr>
      </p:pic>
      <p:pic>
        <p:nvPicPr>
          <p:cNvPr id="45" name="Lyd 44">
            <a:hlinkClick r:id="" action="ppaction://media"/>
            <a:extLst>
              <a:ext uri="{FF2B5EF4-FFF2-40B4-BE49-F238E27FC236}">
                <a16:creationId xmlns:a16="http://schemas.microsoft.com/office/drawing/2014/main" id="{F0EA2A60-CC24-9640-5DB8-15EFCBFA385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32700686"/>
      </p:ext>
    </p:extLst>
  </p:cSld>
  <p:clrMapOvr>
    <a:masterClrMapping/>
  </p:clrMapOvr>
  <mc:AlternateContent xmlns:mc="http://schemas.openxmlformats.org/markup-compatibility/2006" xmlns:p14="http://schemas.microsoft.com/office/powerpoint/2010/main">
    <mc:Choice Requires="p14">
      <p:transition spd="slow" p14:dur="2000" advTm="48953"/>
    </mc:Choice>
    <mc:Fallback xmlns="">
      <p:transition spd="slow" advTm="48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F5A0DB-E138-568F-005C-04D6FA621052}"/>
              </a:ext>
            </a:extLst>
          </p:cNvPr>
          <p:cNvSpPr>
            <a:spLocks noGrp="1"/>
          </p:cNvSpPr>
          <p:nvPr>
            <p:ph type="title"/>
          </p:nvPr>
        </p:nvSpPr>
        <p:spPr/>
        <p:txBody>
          <a:bodyPr/>
          <a:lstStyle/>
          <a:p>
            <a:r>
              <a:rPr lang="nb-NO" dirty="0"/>
              <a:t>Target </a:t>
            </a:r>
            <a:r>
              <a:rPr lang="nb-NO" dirty="0" err="1"/>
              <a:t>groups</a:t>
            </a:r>
            <a:r>
              <a:rPr lang="nb-NO" dirty="0"/>
              <a:t> (for </a:t>
            </a:r>
            <a:r>
              <a:rPr lang="nb-NO" dirty="0" err="1"/>
              <a:t>impact</a:t>
            </a:r>
            <a:r>
              <a:rPr lang="nb-NO" dirty="0"/>
              <a:t>) - I</a:t>
            </a:r>
          </a:p>
        </p:txBody>
      </p:sp>
      <p:sp>
        <p:nvSpPr>
          <p:cNvPr id="3" name="Plassholder for innhold 2">
            <a:extLst>
              <a:ext uri="{FF2B5EF4-FFF2-40B4-BE49-F238E27FC236}">
                <a16:creationId xmlns:a16="http://schemas.microsoft.com/office/drawing/2014/main" id="{AE3C0124-0D01-C6D2-8F46-741FA963E8DD}"/>
              </a:ext>
            </a:extLst>
          </p:cNvPr>
          <p:cNvSpPr>
            <a:spLocks noGrp="1"/>
          </p:cNvSpPr>
          <p:nvPr>
            <p:ph idx="1"/>
          </p:nvPr>
        </p:nvSpPr>
        <p:spPr/>
        <p:txBody>
          <a:bodyPr>
            <a:normAutofit fontScale="77500" lnSpcReduction="20000"/>
          </a:bodyPr>
          <a:lstStyle/>
          <a:p>
            <a:pPr marL="0" indent="0">
              <a:buNone/>
            </a:pPr>
            <a:r>
              <a:rPr lang="nb-NO" b="1" dirty="0" err="1">
                <a:highlight>
                  <a:srgbClr val="FFFF00"/>
                </a:highlight>
              </a:rPr>
              <a:t>Learners</a:t>
            </a:r>
            <a:r>
              <a:rPr lang="nb-NO" b="1" dirty="0">
                <a:highlight>
                  <a:srgbClr val="FFFF00"/>
                </a:highlight>
              </a:rPr>
              <a:t>:</a:t>
            </a:r>
          </a:p>
          <a:p>
            <a:r>
              <a:rPr lang="nb-NO" dirty="0" err="1"/>
              <a:t>Refugees</a:t>
            </a:r>
            <a:r>
              <a:rPr lang="nb-NO" dirty="0"/>
              <a:t> and immigrants – 9 </a:t>
            </a:r>
            <a:r>
              <a:rPr lang="nb-NO" dirty="0" err="1"/>
              <a:t>Conversations</a:t>
            </a:r>
            <a:endParaRPr lang="nb-NO" dirty="0"/>
          </a:p>
          <a:p>
            <a:r>
              <a:rPr lang="nb-NO" dirty="0" err="1"/>
              <a:t>Refugee</a:t>
            </a:r>
            <a:r>
              <a:rPr lang="nb-NO" dirty="0"/>
              <a:t> Support Organizations (RSO) – Mastering 9 </a:t>
            </a:r>
            <a:r>
              <a:rPr lang="nb-NO" dirty="0" err="1"/>
              <a:t>Conversations</a:t>
            </a:r>
            <a:endParaRPr lang="nb-NO" dirty="0"/>
          </a:p>
          <a:p>
            <a:pPr marL="0" indent="0">
              <a:buNone/>
            </a:pPr>
            <a:r>
              <a:rPr lang="nb-NO" b="1" dirty="0">
                <a:highlight>
                  <a:srgbClr val="FFFF00"/>
                </a:highlight>
              </a:rPr>
              <a:t>Partner </a:t>
            </a:r>
            <a:r>
              <a:rPr lang="nb-NO" b="1" dirty="0" err="1">
                <a:highlight>
                  <a:srgbClr val="FFFF00"/>
                </a:highlight>
              </a:rPr>
              <a:t>organisations</a:t>
            </a:r>
            <a:r>
              <a:rPr lang="nb-NO" b="1" dirty="0">
                <a:highlight>
                  <a:srgbClr val="FFFF00"/>
                </a:highlight>
              </a:rPr>
              <a:t>:</a:t>
            </a:r>
          </a:p>
          <a:p>
            <a:r>
              <a:rPr lang="nb-NO" dirty="0"/>
              <a:t>TISIP – </a:t>
            </a:r>
            <a:r>
              <a:rPr lang="nb-NO" dirty="0" err="1"/>
              <a:t>Reseach</a:t>
            </a:r>
            <a:r>
              <a:rPr lang="nb-NO" dirty="0"/>
              <a:t> </a:t>
            </a:r>
            <a:r>
              <a:rPr lang="nb-NO" dirty="0" err="1"/>
              <a:t>institute</a:t>
            </a:r>
            <a:r>
              <a:rPr lang="nb-NO" dirty="0"/>
              <a:t> and </a:t>
            </a:r>
            <a:r>
              <a:rPr lang="nb-NO" dirty="0" err="1"/>
              <a:t>vocational</a:t>
            </a:r>
            <a:r>
              <a:rPr lang="nb-NO" dirty="0"/>
              <a:t> </a:t>
            </a:r>
            <a:r>
              <a:rPr lang="nb-NO" dirty="0" err="1"/>
              <a:t>school</a:t>
            </a:r>
            <a:endParaRPr lang="nb-NO" dirty="0"/>
          </a:p>
          <a:p>
            <a:r>
              <a:rPr lang="nb-NO" dirty="0"/>
              <a:t>NTNU –</a:t>
            </a:r>
            <a:r>
              <a:rPr lang="nb-NO" dirty="0" err="1"/>
              <a:t>the</a:t>
            </a:r>
            <a:r>
              <a:rPr lang="nb-NO" dirty="0"/>
              <a:t> </a:t>
            </a:r>
            <a:r>
              <a:rPr lang="nb-NO" dirty="0" err="1"/>
              <a:t>larges</a:t>
            </a:r>
            <a:r>
              <a:rPr lang="nb-NO" dirty="0"/>
              <a:t> </a:t>
            </a:r>
            <a:r>
              <a:rPr lang="nb-NO" dirty="0" err="1"/>
              <a:t>university</a:t>
            </a:r>
            <a:r>
              <a:rPr lang="nb-NO" dirty="0"/>
              <a:t>  in Norway</a:t>
            </a:r>
          </a:p>
          <a:p>
            <a:r>
              <a:rPr lang="nb-NO" dirty="0"/>
              <a:t>Norsk Interactive AS – a software </a:t>
            </a:r>
            <a:r>
              <a:rPr lang="nb-NO" dirty="0" err="1"/>
              <a:t>developer</a:t>
            </a:r>
            <a:r>
              <a:rPr lang="nb-NO" dirty="0"/>
              <a:t> in Norway (9C </a:t>
            </a:r>
            <a:r>
              <a:rPr lang="nb-NO" dirty="0" err="1"/>
              <a:t>only</a:t>
            </a:r>
            <a:r>
              <a:rPr lang="nb-NO" dirty="0"/>
              <a:t>)</a:t>
            </a:r>
          </a:p>
          <a:p>
            <a:r>
              <a:rPr lang="nb-NO" dirty="0" err="1"/>
              <a:t>University</a:t>
            </a:r>
            <a:r>
              <a:rPr lang="nb-NO" dirty="0"/>
              <a:t> </a:t>
            </a:r>
            <a:r>
              <a:rPr lang="nb-NO" dirty="0" err="1"/>
              <a:t>of</a:t>
            </a:r>
            <a:r>
              <a:rPr lang="nb-NO" dirty="0"/>
              <a:t> Rome</a:t>
            </a:r>
          </a:p>
          <a:p>
            <a:r>
              <a:rPr lang="nb-NO" dirty="0"/>
              <a:t>International </a:t>
            </a:r>
            <a:r>
              <a:rPr lang="nb-NO" dirty="0" err="1"/>
              <a:t>Hellenic</a:t>
            </a:r>
            <a:r>
              <a:rPr lang="nb-NO" dirty="0"/>
              <a:t> </a:t>
            </a:r>
            <a:r>
              <a:rPr lang="nb-NO" dirty="0" err="1"/>
              <a:t>University</a:t>
            </a:r>
            <a:endParaRPr lang="nb-NO" dirty="0"/>
          </a:p>
          <a:p>
            <a:r>
              <a:rPr lang="nb-NO" dirty="0"/>
              <a:t>SPI – Small </a:t>
            </a:r>
            <a:r>
              <a:rPr lang="nb-NO" dirty="0" err="1"/>
              <a:t>institute</a:t>
            </a:r>
            <a:r>
              <a:rPr lang="nb-NO" dirty="0"/>
              <a:t> for </a:t>
            </a:r>
            <a:r>
              <a:rPr lang="nb-NO" dirty="0" err="1"/>
              <a:t>social</a:t>
            </a:r>
            <a:r>
              <a:rPr lang="nb-NO" dirty="0"/>
              <a:t> </a:t>
            </a:r>
            <a:r>
              <a:rPr lang="nb-NO" dirty="0" err="1"/>
              <a:t>projects</a:t>
            </a:r>
            <a:r>
              <a:rPr lang="nb-NO" dirty="0"/>
              <a:t> in </a:t>
            </a:r>
            <a:r>
              <a:rPr lang="nb-NO" dirty="0" err="1"/>
              <a:t>Lithuania</a:t>
            </a:r>
            <a:r>
              <a:rPr lang="nb-NO" dirty="0"/>
              <a:t> in </a:t>
            </a:r>
            <a:r>
              <a:rPr lang="nb-NO" dirty="0" err="1"/>
              <a:t>close</a:t>
            </a:r>
            <a:r>
              <a:rPr lang="nb-NO" dirty="0"/>
              <a:t> </a:t>
            </a:r>
            <a:r>
              <a:rPr lang="nb-NO" dirty="0" err="1"/>
              <a:t>connection</a:t>
            </a:r>
            <a:r>
              <a:rPr lang="nb-NO" dirty="0"/>
              <a:t> </a:t>
            </a:r>
            <a:r>
              <a:rPr lang="nb-NO" dirty="0" err="1"/>
              <a:t>with</a:t>
            </a:r>
            <a:endParaRPr lang="nb-NO" dirty="0"/>
          </a:p>
          <a:p>
            <a:pPr marL="0" indent="0">
              <a:buNone/>
            </a:pPr>
            <a:r>
              <a:rPr lang="nb-NO" dirty="0"/>
              <a:t>	</a:t>
            </a:r>
            <a:r>
              <a:rPr lang="nb-NO" dirty="0" err="1"/>
              <a:t>large</a:t>
            </a:r>
            <a:r>
              <a:rPr lang="nb-NO" dirty="0"/>
              <a:t> </a:t>
            </a:r>
            <a:r>
              <a:rPr lang="nb-NO" dirty="0" err="1"/>
              <a:t>Social</a:t>
            </a:r>
            <a:r>
              <a:rPr lang="nb-NO" dirty="0"/>
              <a:t> service </a:t>
            </a:r>
            <a:r>
              <a:rPr lang="nb-NO" dirty="0" err="1"/>
              <a:t>center</a:t>
            </a:r>
            <a:r>
              <a:rPr lang="nb-NO" dirty="0"/>
              <a:t> for </a:t>
            </a:r>
            <a:r>
              <a:rPr lang="nb-NO" dirty="0" err="1"/>
              <a:t>refugees</a:t>
            </a:r>
            <a:r>
              <a:rPr lang="nb-NO" dirty="0"/>
              <a:t> in </a:t>
            </a:r>
            <a:r>
              <a:rPr lang="nb-NO" dirty="0" err="1"/>
              <a:t>Jonava</a:t>
            </a:r>
            <a:r>
              <a:rPr lang="nb-NO" dirty="0"/>
              <a:t> </a:t>
            </a:r>
            <a:r>
              <a:rPr lang="nb-NO" dirty="0" err="1"/>
              <a:t>district</a:t>
            </a:r>
            <a:endParaRPr lang="nb-NO" dirty="0"/>
          </a:p>
          <a:p>
            <a:r>
              <a:rPr lang="nb-NO" dirty="0" err="1"/>
              <a:t>CrEA</a:t>
            </a:r>
            <a:r>
              <a:rPr lang="nb-NO" dirty="0"/>
              <a:t> – </a:t>
            </a:r>
            <a:r>
              <a:rPr lang="nb-NO" dirty="0" err="1"/>
              <a:t>Refugee</a:t>
            </a:r>
            <a:r>
              <a:rPr lang="nb-NO" dirty="0"/>
              <a:t> </a:t>
            </a:r>
            <a:r>
              <a:rPr lang="nb-NO" dirty="0" err="1"/>
              <a:t>supporting</a:t>
            </a:r>
            <a:r>
              <a:rPr lang="nb-NO" dirty="0"/>
              <a:t> </a:t>
            </a:r>
            <a:r>
              <a:rPr lang="nb-NO" dirty="0" err="1"/>
              <a:t>organisastion</a:t>
            </a:r>
            <a:endParaRPr lang="nb-NO" dirty="0"/>
          </a:p>
          <a:p>
            <a:pPr marL="0" indent="0">
              <a:buNone/>
            </a:pPr>
            <a:endParaRPr lang="en-GB" dirty="0"/>
          </a:p>
        </p:txBody>
      </p:sp>
      <p:pic>
        <p:nvPicPr>
          <p:cNvPr id="28" name="Lyd 27">
            <a:hlinkClick r:id="" action="ppaction://media"/>
            <a:extLst>
              <a:ext uri="{FF2B5EF4-FFF2-40B4-BE49-F238E27FC236}">
                <a16:creationId xmlns:a16="http://schemas.microsoft.com/office/drawing/2014/main" id="{663EA556-69EB-FB4A-067C-A74455ECE0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40682868"/>
      </p:ext>
    </p:extLst>
  </p:cSld>
  <p:clrMapOvr>
    <a:masterClrMapping/>
  </p:clrMapOvr>
  <mc:AlternateContent xmlns:mc="http://schemas.openxmlformats.org/markup-compatibility/2006" xmlns:p14="http://schemas.microsoft.com/office/powerpoint/2010/main">
    <mc:Choice Requires="p14">
      <p:transition spd="slow" p14:dur="2000" advTm="61875"/>
    </mc:Choice>
    <mc:Fallback xmlns="">
      <p:transition spd="slow" advTm="61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F5A0DB-E138-568F-005C-04D6FA621052}"/>
              </a:ext>
            </a:extLst>
          </p:cNvPr>
          <p:cNvSpPr>
            <a:spLocks noGrp="1"/>
          </p:cNvSpPr>
          <p:nvPr>
            <p:ph type="title"/>
          </p:nvPr>
        </p:nvSpPr>
        <p:spPr/>
        <p:txBody>
          <a:bodyPr/>
          <a:lstStyle/>
          <a:p>
            <a:r>
              <a:rPr lang="nb-NO" dirty="0"/>
              <a:t>Target </a:t>
            </a:r>
            <a:r>
              <a:rPr lang="nb-NO" dirty="0" err="1"/>
              <a:t>groups</a:t>
            </a:r>
            <a:r>
              <a:rPr lang="nb-NO" dirty="0"/>
              <a:t> (for </a:t>
            </a:r>
            <a:r>
              <a:rPr lang="nb-NO" dirty="0" err="1"/>
              <a:t>impact</a:t>
            </a:r>
            <a:r>
              <a:rPr lang="nb-NO" dirty="0"/>
              <a:t>) - II</a:t>
            </a:r>
          </a:p>
        </p:txBody>
      </p:sp>
      <p:sp>
        <p:nvSpPr>
          <p:cNvPr id="3" name="Plassholder for innhold 2">
            <a:extLst>
              <a:ext uri="{FF2B5EF4-FFF2-40B4-BE49-F238E27FC236}">
                <a16:creationId xmlns:a16="http://schemas.microsoft.com/office/drawing/2014/main" id="{AE3C0124-0D01-C6D2-8F46-741FA963E8DD}"/>
              </a:ext>
            </a:extLst>
          </p:cNvPr>
          <p:cNvSpPr>
            <a:spLocks noGrp="1"/>
          </p:cNvSpPr>
          <p:nvPr>
            <p:ph idx="1"/>
          </p:nvPr>
        </p:nvSpPr>
        <p:spPr/>
        <p:txBody>
          <a:bodyPr>
            <a:normAutofit/>
          </a:bodyPr>
          <a:lstStyle/>
          <a:p>
            <a:pPr marL="0" indent="0">
              <a:buNone/>
            </a:pPr>
            <a:r>
              <a:rPr lang="nb-NO" b="1" dirty="0">
                <a:highlight>
                  <a:srgbClr val="FFFF00"/>
                </a:highlight>
              </a:rPr>
              <a:t>Project staff:</a:t>
            </a:r>
          </a:p>
          <a:p>
            <a:r>
              <a:rPr lang="nb-NO" dirty="0"/>
              <a:t>Teachers</a:t>
            </a:r>
          </a:p>
          <a:p>
            <a:r>
              <a:rPr lang="nb-NO" dirty="0" err="1"/>
              <a:t>Researchers</a:t>
            </a:r>
            <a:endParaRPr lang="nb-NO" dirty="0"/>
          </a:p>
          <a:p>
            <a:r>
              <a:rPr lang="nb-NO" dirty="0"/>
              <a:t>Managers</a:t>
            </a:r>
          </a:p>
          <a:p>
            <a:pPr marL="0" indent="0">
              <a:buNone/>
            </a:pPr>
            <a:r>
              <a:rPr lang="nb-NO" b="1" dirty="0" err="1">
                <a:highlight>
                  <a:srgbClr val="FFFF00"/>
                </a:highlight>
              </a:rPr>
              <a:t>Systemic</a:t>
            </a:r>
            <a:r>
              <a:rPr lang="nb-NO" b="1" dirty="0">
                <a:highlight>
                  <a:srgbClr val="FFFF00"/>
                </a:highlight>
              </a:rPr>
              <a:t>:</a:t>
            </a:r>
          </a:p>
          <a:p>
            <a:r>
              <a:rPr lang="en-GB" dirty="0"/>
              <a:t>National refugee organisations in Partner countries</a:t>
            </a:r>
          </a:p>
          <a:p>
            <a:r>
              <a:rPr lang="en-GB" dirty="0"/>
              <a:t>National refugee organisations in other EU countries</a:t>
            </a:r>
          </a:p>
          <a:p>
            <a:r>
              <a:rPr lang="en-GB" dirty="0"/>
              <a:t>EU – employment and education efforts</a:t>
            </a:r>
          </a:p>
          <a:p>
            <a:pPr marL="0" indent="0">
              <a:buNone/>
            </a:pPr>
            <a:endParaRPr lang="en-GB" dirty="0"/>
          </a:p>
        </p:txBody>
      </p:sp>
      <p:pic>
        <p:nvPicPr>
          <p:cNvPr id="10" name="Lyd 9">
            <a:hlinkClick r:id="" action="ppaction://media"/>
            <a:extLst>
              <a:ext uri="{FF2B5EF4-FFF2-40B4-BE49-F238E27FC236}">
                <a16:creationId xmlns:a16="http://schemas.microsoft.com/office/drawing/2014/main" id="{0ECD75BF-EBBF-0EAE-35A7-1747CDA429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7943866"/>
      </p:ext>
    </p:extLst>
  </p:cSld>
  <p:clrMapOvr>
    <a:masterClrMapping/>
  </p:clrMapOvr>
  <mc:AlternateContent xmlns:mc="http://schemas.openxmlformats.org/markup-compatibility/2006" xmlns:p14="http://schemas.microsoft.com/office/powerpoint/2010/main">
    <mc:Choice Requires="p14">
      <p:transition spd="slow" p14:dur="2000" advTm="38436"/>
    </mc:Choice>
    <mc:Fallback xmlns="">
      <p:transition spd="slow" advTm="38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D1B708FB-DAA0-0BA1-0AD8-4FE029199486}"/>
              </a:ext>
            </a:extLst>
          </p:cNvPr>
          <p:cNvPicPr>
            <a:picLocks noChangeAspect="1"/>
          </p:cNvPicPr>
          <p:nvPr/>
        </p:nvPicPr>
        <p:blipFill>
          <a:blip r:embed="rId4"/>
          <a:stretch>
            <a:fillRect/>
          </a:stretch>
        </p:blipFill>
        <p:spPr>
          <a:xfrm>
            <a:off x="1144567" y="536028"/>
            <a:ext cx="9807211" cy="5730056"/>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Håndskrift 3">
                <a:extLst>
                  <a:ext uri="{FF2B5EF4-FFF2-40B4-BE49-F238E27FC236}">
                    <a16:creationId xmlns:a16="http://schemas.microsoft.com/office/drawing/2014/main" id="{5A9B1B9E-F2DC-1364-D6AC-A9CE8AB14A93}"/>
                  </a:ext>
                </a:extLst>
              </p14:cNvPr>
              <p14:cNvContentPartPr/>
              <p14:nvPr/>
            </p14:nvContentPartPr>
            <p14:xfrm>
              <a:off x="8453323" y="974710"/>
              <a:ext cx="3490200" cy="1876320"/>
            </p14:xfrm>
          </p:contentPart>
        </mc:Choice>
        <mc:Fallback xmlns="">
          <p:pic>
            <p:nvPicPr>
              <p:cNvPr id="4" name="Håndskrift 3">
                <a:extLst>
                  <a:ext uri="{FF2B5EF4-FFF2-40B4-BE49-F238E27FC236}">
                    <a16:creationId xmlns:a16="http://schemas.microsoft.com/office/drawing/2014/main" id="{5A9B1B9E-F2DC-1364-D6AC-A9CE8AB14A93}"/>
                  </a:ext>
                </a:extLst>
              </p:cNvPr>
              <p:cNvPicPr/>
              <p:nvPr/>
            </p:nvPicPr>
            <p:blipFill>
              <a:blip r:embed="rId6"/>
              <a:stretch>
                <a:fillRect/>
              </a:stretch>
            </p:blipFill>
            <p:spPr>
              <a:xfrm>
                <a:off x="8363683" y="794710"/>
                <a:ext cx="3669840" cy="2235960"/>
              </a:xfrm>
              <a:prstGeom prst="rect">
                <a:avLst/>
              </a:prstGeom>
            </p:spPr>
          </p:pic>
        </mc:Fallback>
      </mc:AlternateContent>
      <p:pic>
        <p:nvPicPr>
          <p:cNvPr id="55" name="Lyd 54">
            <a:hlinkClick r:id="" action="ppaction://media"/>
            <a:extLst>
              <a:ext uri="{FF2B5EF4-FFF2-40B4-BE49-F238E27FC236}">
                <a16:creationId xmlns:a16="http://schemas.microsoft.com/office/drawing/2014/main" id="{04BF77FA-D81C-F622-607C-4C0A49EB160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66607858"/>
      </p:ext>
    </p:extLst>
  </p:cSld>
  <p:clrMapOvr>
    <a:masterClrMapping/>
  </p:clrMapOvr>
  <mc:AlternateContent xmlns:mc="http://schemas.openxmlformats.org/markup-compatibility/2006" xmlns:p14="http://schemas.microsoft.com/office/powerpoint/2010/main">
    <mc:Choice Requires="p14">
      <p:transition spd="slow" p14:dur="2000" advTm="39149"/>
    </mc:Choice>
    <mc:Fallback xmlns="">
      <p:transition spd="slow" advTm="39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a:extLst>
              <a:ext uri="{FF2B5EF4-FFF2-40B4-BE49-F238E27FC236}">
                <a16:creationId xmlns:a16="http://schemas.microsoft.com/office/drawing/2014/main" id="{AFB46D42-96E2-3F41-8AF1-D3E9F1443908}"/>
              </a:ext>
            </a:extLst>
          </p:cNvPr>
          <p:cNvPicPr>
            <a:picLocks noChangeAspect="1"/>
          </p:cNvPicPr>
          <p:nvPr/>
        </p:nvPicPr>
        <p:blipFill>
          <a:blip r:embed="rId4"/>
          <a:stretch>
            <a:fillRect/>
          </a:stretch>
        </p:blipFill>
        <p:spPr>
          <a:xfrm>
            <a:off x="1108757" y="643467"/>
            <a:ext cx="9974485" cy="5571066"/>
          </a:xfrm>
          <a:prstGeom prst="rect">
            <a:avLst/>
          </a:prstGeom>
        </p:spPr>
      </p:pic>
      <p:pic>
        <p:nvPicPr>
          <p:cNvPr id="44" name="Lyd 43">
            <a:hlinkClick r:id="" action="ppaction://media"/>
            <a:extLst>
              <a:ext uri="{FF2B5EF4-FFF2-40B4-BE49-F238E27FC236}">
                <a16:creationId xmlns:a16="http://schemas.microsoft.com/office/drawing/2014/main" id="{EBB2A383-39E0-26E3-D63F-2580DD5645F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1125651"/>
      </p:ext>
    </p:extLst>
  </p:cSld>
  <p:clrMapOvr>
    <a:masterClrMapping/>
  </p:clrMapOvr>
  <mc:AlternateContent xmlns:mc="http://schemas.openxmlformats.org/markup-compatibility/2006" xmlns:p14="http://schemas.microsoft.com/office/powerpoint/2010/main">
    <mc:Choice Requires="p14">
      <p:transition spd="slow" p14:dur="2000" advTm="75682"/>
    </mc:Choice>
    <mc:Fallback xmlns="">
      <p:transition spd="slow" advTm="75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5C6EAFA0EF653F43B6B011C7517CF7BB" ma:contentTypeVersion="17" ma:contentTypeDescription="Opprett et nytt dokument." ma:contentTypeScope="" ma:versionID="f03256af8507dd985145be4d2d3e51fe">
  <xsd:schema xmlns:xsd="http://www.w3.org/2001/XMLSchema" xmlns:xs="http://www.w3.org/2001/XMLSchema" xmlns:p="http://schemas.microsoft.com/office/2006/metadata/properties" xmlns:ns2="da843d7d-78c7-4686-b699-830a81efb8b3" xmlns:ns3="6eee1641-6ade-41df-bb88-c0854b90c681" targetNamespace="http://schemas.microsoft.com/office/2006/metadata/properties" ma:root="true" ma:fieldsID="7e489f9d8a09da453ecc2c9b2802245e" ns2:_="" ns3:_="">
    <xsd:import namespace="da843d7d-78c7-4686-b699-830a81efb8b3"/>
    <xsd:import namespace="6eee1641-6ade-41df-bb88-c0854b90c68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843d7d-78c7-4686-b699-830a81efb8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Bildemerkelapper" ma:readOnly="false" ma:fieldId="{5cf76f15-5ced-4ddc-b409-7134ff3c332f}" ma:taxonomyMulti="true" ma:sspId="6e7bc199-5fe5-462f-a3d8-26f806c1f49a"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ee1641-6ade-41df-bb88-c0854b90c681" elementFormDefault="qualified">
    <xsd:import namespace="http://schemas.microsoft.com/office/2006/documentManagement/types"/>
    <xsd:import namespace="http://schemas.microsoft.com/office/infopath/2007/PartnerControls"/>
    <xsd:element name="SharedWithUsers" ma:index="17"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ingsdetaljer" ma:internalName="SharedWithDetails" ma:readOnly="true">
      <xsd:simpleType>
        <xsd:restriction base="dms:Note">
          <xsd:maxLength value="255"/>
        </xsd:restriction>
      </xsd:simpleType>
    </xsd:element>
    <xsd:element name="TaxCatchAll" ma:index="22" nillable="true" ma:displayName="Taxonomy Catch All Column" ma:hidden="true" ma:list="{2f39974d-caf4-4515-b811-a4533be4d73b}" ma:internalName="TaxCatchAll" ma:showField="CatchAllData" ma:web="6eee1641-6ade-41df-bb88-c0854b90c6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C6D978-BD6C-4F84-A715-DC5ED7231392}">
  <ds:schemaRefs>
    <ds:schemaRef ds:uri="http://schemas.microsoft.com/sharepoint/v3/contenttype/forms"/>
  </ds:schemaRefs>
</ds:datastoreItem>
</file>

<file path=customXml/itemProps2.xml><?xml version="1.0" encoding="utf-8"?>
<ds:datastoreItem xmlns:ds="http://schemas.openxmlformats.org/officeDocument/2006/customXml" ds:itemID="{0766D3C5-4ABC-4111-955F-625E850CED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843d7d-78c7-4686-b699-830a81efb8b3"/>
    <ds:schemaRef ds:uri="6eee1641-6ade-41df-bb88-c0854b90c6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7168</TotalTime>
  <Words>841</Words>
  <Application>Microsoft Office PowerPoint</Application>
  <PresentationFormat>Widescreen</PresentationFormat>
  <Paragraphs>116</Paragraphs>
  <Slides>17</Slides>
  <Notes>2</Notes>
  <HiddenSlides>0</HiddenSlides>
  <MMClips>17</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Office-tema</vt:lpstr>
      <vt:lpstr>       </vt:lpstr>
      <vt:lpstr>Two main Cases</vt:lpstr>
      <vt:lpstr>PowerPoint Presentation</vt:lpstr>
      <vt:lpstr>Impact</vt:lpstr>
      <vt:lpstr>PowerPoint Presentation</vt:lpstr>
      <vt:lpstr>Target groups (for impact) - I</vt:lpstr>
      <vt:lpstr>Target groups (for impact) - II</vt:lpstr>
      <vt:lpstr>PowerPoint Presentation</vt:lpstr>
      <vt:lpstr>PowerPoint Presentation</vt:lpstr>
      <vt:lpstr>Impact </vt:lpstr>
      <vt:lpstr>Impact </vt:lpstr>
      <vt:lpstr>Impact </vt:lpstr>
      <vt:lpstr>Impact </vt:lpstr>
      <vt:lpstr>PowerPoint Presentation</vt:lpstr>
      <vt:lpstr>JITOL (1992 – 94) – long term impact</vt:lpstr>
      <vt:lpstr>Conclusions</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Thorleif Hjeltnes</dc:creator>
  <cp:lastModifiedBy>Thorleif Hjeltnes</cp:lastModifiedBy>
  <cp:revision>24</cp:revision>
  <dcterms:created xsi:type="dcterms:W3CDTF">2023-02-22T09:06:06Z</dcterms:created>
  <dcterms:modified xsi:type="dcterms:W3CDTF">2023-11-16T11:35:52Z</dcterms:modified>
</cp:coreProperties>
</file>